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271" r:id="rId3"/>
    <p:sldId id="272" r:id="rId4"/>
    <p:sldId id="278" r:id="rId5"/>
    <p:sldId id="273" r:id="rId6"/>
    <p:sldId id="274" r:id="rId7"/>
    <p:sldId id="265" r:id="rId8"/>
    <p:sldId id="276" r:id="rId9"/>
    <p:sldId id="262" r:id="rId10"/>
    <p:sldId id="268" r:id="rId11"/>
    <p:sldId id="269" r:id="rId12"/>
    <p:sldId id="277" r:id="rId13"/>
    <p:sldId id="2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17"/>
    <p:restoredTop sz="94674"/>
  </p:normalViewPr>
  <p:slideViewPr>
    <p:cSldViewPr snapToGrid="0">
      <p:cViewPr varScale="1">
        <p:scale>
          <a:sx n="71" d="100"/>
          <a:sy n="71" d="100"/>
        </p:scale>
        <p:origin x="168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586A97-0C12-46DE-880F-56486E49DCC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BC8E1905-AD31-4A2C-844B-8CBC14E64361}">
      <dgm:prSet phldrT="[텍스트]"/>
      <dgm:spPr/>
      <dgm:t>
        <a:bodyPr/>
        <a:lstStyle/>
        <a:p>
          <a:pPr latinLnBrk="1"/>
          <a:r>
            <a:rPr lang="en-US" altLang="ko-KR" dirty="0" err="1"/>
            <a:t>Youtube</a:t>
          </a:r>
          <a:r>
            <a:rPr lang="en-US" altLang="ko-KR" dirty="0"/>
            <a:t> crawler</a:t>
          </a:r>
          <a:endParaRPr lang="ko-KR" altLang="en-US" dirty="0"/>
        </a:p>
      </dgm:t>
    </dgm:pt>
    <dgm:pt modelId="{DE80E1AD-8FFF-49B3-B6F0-D6E673B0A582}" type="parTrans" cxnId="{9E267B1A-0550-4D14-B581-E9295E227ED6}">
      <dgm:prSet/>
      <dgm:spPr/>
      <dgm:t>
        <a:bodyPr/>
        <a:lstStyle/>
        <a:p>
          <a:pPr latinLnBrk="1"/>
          <a:endParaRPr lang="ko-KR" altLang="en-US"/>
        </a:p>
      </dgm:t>
    </dgm:pt>
    <dgm:pt modelId="{467D739C-D219-43E5-A0D2-D4FD210810C5}" type="sibTrans" cxnId="{9E267B1A-0550-4D14-B581-E9295E227ED6}">
      <dgm:prSet/>
      <dgm:spPr/>
      <dgm:t>
        <a:bodyPr/>
        <a:lstStyle/>
        <a:p>
          <a:pPr latinLnBrk="1"/>
          <a:endParaRPr lang="ko-KR" altLang="en-US"/>
        </a:p>
      </dgm:t>
    </dgm:pt>
    <dgm:pt modelId="{F519F794-39BD-471F-9705-3260C2233C74}">
      <dgm:prSet phldrT="[텍스트]"/>
      <dgm:spPr/>
      <dgm:t>
        <a:bodyPr/>
        <a:lstStyle/>
        <a:p>
          <a:pPr latinLnBrk="1"/>
          <a:r>
            <a:rPr lang="en-US" altLang="ko-KR" dirty="0"/>
            <a:t>DB</a:t>
          </a:r>
          <a:endParaRPr lang="ko-KR" altLang="en-US" dirty="0"/>
        </a:p>
      </dgm:t>
    </dgm:pt>
    <dgm:pt modelId="{510D6099-4A27-41D6-B797-8838E80B6A3B}" type="parTrans" cxnId="{8F1708FF-2B10-417B-859E-BA89206E4C53}">
      <dgm:prSet/>
      <dgm:spPr/>
      <dgm:t>
        <a:bodyPr/>
        <a:lstStyle/>
        <a:p>
          <a:pPr latinLnBrk="1"/>
          <a:endParaRPr lang="ko-KR" altLang="en-US"/>
        </a:p>
      </dgm:t>
    </dgm:pt>
    <dgm:pt modelId="{F92C67B2-7532-48AA-9951-4D096DF15D67}" type="sibTrans" cxnId="{8F1708FF-2B10-417B-859E-BA89206E4C53}">
      <dgm:prSet/>
      <dgm:spPr/>
      <dgm:t>
        <a:bodyPr/>
        <a:lstStyle/>
        <a:p>
          <a:pPr latinLnBrk="1"/>
          <a:endParaRPr lang="ko-KR" altLang="en-US"/>
        </a:p>
      </dgm:t>
    </dgm:pt>
    <dgm:pt modelId="{29F3594E-FB7A-4D00-AAC5-3A9FAF141CBC}">
      <dgm:prSet phldrT="[텍스트]"/>
      <dgm:spPr/>
      <dgm:t>
        <a:bodyPr/>
        <a:lstStyle/>
        <a:p>
          <a:pPr latinLnBrk="1"/>
          <a:r>
            <a:rPr lang="en-US" altLang="ko-KR" dirty="0"/>
            <a:t>Word cloud</a:t>
          </a:r>
          <a:endParaRPr lang="ko-KR" altLang="en-US" dirty="0"/>
        </a:p>
      </dgm:t>
    </dgm:pt>
    <dgm:pt modelId="{F5022F82-A43B-4E2E-A29F-E98745BD7CA5}" type="parTrans" cxnId="{F9136007-D109-4334-9FF2-98FD4CF25CFA}">
      <dgm:prSet/>
      <dgm:spPr/>
      <dgm:t>
        <a:bodyPr/>
        <a:lstStyle/>
        <a:p>
          <a:pPr latinLnBrk="1"/>
          <a:endParaRPr lang="ko-KR" altLang="en-US"/>
        </a:p>
      </dgm:t>
    </dgm:pt>
    <dgm:pt modelId="{6EFF4036-BAAD-4DDA-8E7A-0AA710F30430}" type="sibTrans" cxnId="{F9136007-D109-4334-9FF2-98FD4CF25CFA}">
      <dgm:prSet/>
      <dgm:spPr/>
      <dgm:t>
        <a:bodyPr/>
        <a:lstStyle/>
        <a:p>
          <a:pPr latinLnBrk="1"/>
          <a:endParaRPr lang="ko-KR" altLang="en-US"/>
        </a:p>
      </dgm:t>
    </dgm:pt>
    <dgm:pt modelId="{EF89344D-72A5-46AF-8821-B5660790C4BC}">
      <dgm:prSet/>
      <dgm:spPr/>
      <dgm:t>
        <a:bodyPr/>
        <a:lstStyle/>
        <a:p>
          <a:pPr latinLnBrk="1"/>
          <a:r>
            <a:rPr lang="en-US" altLang="ko-KR" dirty="0"/>
            <a:t>NLP</a:t>
          </a:r>
          <a:endParaRPr lang="ko-KR" altLang="en-US" dirty="0"/>
        </a:p>
      </dgm:t>
    </dgm:pt>
    <dgm:pt modelId="{06664C9D-CAC7-410B-AA01-36838AE4A10E}" type="parTrans" cxnId="{9B3EEDD3-2C5C-473D-B941-B7A073D1EA88}">
      <dgm:prSet/>
      <dgm:spPr/>
      <dgm:t>
        <a:bodyPr/>
        <a:lstStyle/>
        <a:p>
          <a:pPr latinLnBrk="1"/>
          <a:endParaRPr lang="ko-KR" altLang="en-US"/>
        </a:p>
      </dgm:t>
    </dgm:pt>
    <dgm:pt modelId="{CC296BF0-52ED-4F95-87C2-8C8091FB15F7}" type="sibTrans" cxnId="{9B3EEDD3-2C5C-473D-B941-B7A073D1EA88}">
      <dgm:prSet/>
      <dgm:spPr/>
      <dgm:t>
        <a:bodyPr/>
        <a:lstStyle/>
        <a:p>
          <a:pPr latinLnBrk="1"/>
          <a:endParaRPr lang="ko-KR" altLang="en-US"/>
        </a:p>
      </dgm:t>
    </dgm:pt>
    <dgm:pt modelId="{B9F17820-D072-473B-8C10-A64FF8BE73E0}">
      <dgm:prSet/>
      <dgm:spPr/>
      <dgm:t>
        <a:bodyPr/>
        <a:lstStyle/>
        <a:p>
          <a:pPr latinLnBrk="1"/>
          <a:r>
            <a:rPr lang="en-US" altLang="ko-KR" dirty="0" err="1"/>
            <a:t>Falsk</a:t>
          </a:r>
          <a:r>
            <a:rPr lang="en-US" altLang="ko-KR" dirty="0"/>
            <a:t>(WEB)</a:t>
          </a:r>
          <a:endParaRPr lang="ko-KR" altLang="en-US" dirty="0"/>
        </a:p>
      </dgm:t>
    </dgm:pt>
    <dgm:pt modelId="{71CB1A7D-AE2A-4AE1-B9D4-5FFD726BADAE}" type="parTrans" cxnId="{56001F2E-DA20-486F-9C9F-673B41C7E5E6}">
      <dgm:prSet/>
      <dgm:spPr/>
      <dgm:t>
        <a:bodyPr/>
        <a:lstStyle/>
        <a:p>
          <a:pPr latinLnBrk="1"/>
          <a:endParaRPr lang="ko-KR" altLang="en-US"/>
        </a:p>
      </dgm:t>
    </dgm:pt>
    <dgm:pt modelId="{24D62627-7707-4A01-93FC-4D24F185E88B}" type="sibTrans" cxnId="{56001F2E-DA20-486F-9C9F-673B41C7E5E6}">
      <dgm:prSet/>
      <dgm:spPr/>
      <dgm:t>
        <a:bodyPr/>
        <a:lstStyle/>
        <a:p>
          <a:pPr latinLnBrk="1"/>
          <a:endParaRPr lang="ko-KR" altLang="en-US"/>
        </a:p>
      </dgm:t>
    </dgm:pt>
    <dgm:pt modelId="{41C1EDB7-C681-497A-B74B-A40D55B66403}" type="pres">
      <dgm:prSet presAssocID="{0C586A97-0C12-46DE-880F-56486E49DCC3}" presName="Name0" presStyleCnt="0">
        <dgm:presLayoutVars>
          <dgm:dir/>
          <dgm:resizeHandles val="exact"/>
        </dgm:presLayoutVars>
      </dgm:prSet>
      <dgm:spPr/>
    </dgm:pt>
    <dgm:pt modelId="{41B46859-20F2-4FD6-BED1-CC90AC986ADE}" type="pres">
      <dgm:prSet presAssocID="{BC8E1905-AD31-4A2C-844B-8CBC14E64361}" presName="parTxOnly" presStyleLbl="node1" presStyleIdx="0" presStyleCnt="5">
        <dgm:presLayoutVars>
          <dgm:bulletEnabled val="1"/>
        </dgm:presLayoutVars>
      </dgm:prSet>
      <dgm:spPr/>
    </dgm:pt>
    <dgm:pt modelId="{D9BCEAAA-625F-4F32-85FA-07F39FAEDE9E}" type="pres">
      <dgm:prSet presAssocID="{467D739C-D219-43E5-A0D2-D4FD210810C5}" presName="parSpace" presStyleCnt="0"/>
      <dgm:spPr/>
    </dgm:pt>
    <dgm:pt modelId="{6B8EC80F-CBEB-4880-AB5D-F142FBEA2769}" type="pres">
      <dgm:prSet presAssocID="{F519F794-39BD-471F-9705-3260C2233C74}" presName="parTxOnly" presStyleLbl="node1" presStyleIdx="1" presStyleCnt="5">
        <dgm:presLayoutVars>
          <dgm:bulletEnabled val="1"/>
        </dgm:presLayoutVars>
      </dgm:prSet>
      <dgm:spPr/>
    </dgm:pt>
    <dgm:pt modelId="{DBA389BA-A9A8-4C48-8157-4FBFB3214293}" type="pres">
      <dgm:prSet presAssocID="{F92C67B2-7532-48AA-9951-4D096DF15D67}" presName="parSpace" presStyleCnt="0"/>
      <dgm:spPr/>
    </dgm:pt>
    <dgm:pt modelId="{DB2C1DCE-C987-4663-BA84-2090A4F670A2}" type="pres">
      <dgm:prSet presAssocID="{EF89344D-72A5-46AF-8821-B5660790C4BC}" presName="parTxOnly" presStyleLbl="node1" presStyleIdx="2" presStyleCnt="5">
        <dgm:presLayoutVars>
          <dgm:bulletEnabled val="1"/>
        </dgm:presLayoutVars>
      </dgm:prSet>
      <dgm:spPr/>
    </dgm:pt>
    <dgm:pt modelId="{A3F8D5B7-1125-4355-B6A1-368101DA8FA4}" type="pres">
      <dgm:prSet presAssocID="{CC296BF0-52ED-4F95-87C2-8C8091FB15F7}" presName="parSpace" presStyleCnt="0"/>
      <dgm:spPr/>
    </dgm:pt>
    <dgm:pt modelId="{DC1716E9-6084-40BF-B609-358390063A84}" type="pres">
      <dgm:prSet presAssocID="{29F3594E-FB7A-4D00-AAC5-3A9FAF141CBC}" presName="parTxOnly" presStyleLbl="node1" presStyleIdx="3" presStyleCnt="5">
        <dgm:presLayoutVars>
          <dgm:bulletEnabled val="1"/>
        </dgm:presLayoutVars>
      </dgm:prSet>
      <dgm:spPr/>
    </dgm:pt>
    <dgm:pt modelId="{E50372BB-B0D4-4FCB-BF31-BFA01AE511EA}" type="pres">
      <dgm:prSet presAssocID="{6EFF4036-BAAD-4DDA-8E7A-0AA710F30430}" presName="parSpace" presStyleCnt="0"/>
      <dgm:spPr/>
    </dgm:pt>
    <dgm:pt modelId="{AF2B8B6D-041D-419E-9A43-13F659D1B313}" type="pres">
      <dgm:prSet presAssocID="{B9F17820-D072-473B-8C10-A64FF8BE73E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F9136007-D109-4334-9FF2-98FD4CF25CFA}" srcId="{0C586A97-0C12-46DE-880F-56486E49DCC3}" destId="{29F3594E-FB7A-4D00-AAC5-3A9FAF141CBC}" srcOrd="3" destOrd="0" parTransId="{F5022F82-A43B-4E2E-A29F-E98745BD7CA5}" sibTransId="{6EFF4036-BAAD-4DDA-8E7A-0AA710F30430}"/>
    <dgm:cxn modelId="{9E267B1A-0550-4D14-B581-E9295E227ED6}" srcId="{0C586A97-0C12-46DE-880F-56486E49DCC3}" destId="{BC8E1905-AD31-4A2C-844B-8CBC14E64361}" srcOrd="0" destOrd="0" parTransId="{DE80E1AD-8FFF-49B3-B6F0-D6E673B0A582}" sibTransId="{467D739C-D219-43E5-A0D2-D4FD210810C5}"/>
    <dgm:cxn modelId="{56001F2E-DA20-486F-9C9F-673B41C7E5E6}" srcId="{0C586A97-0C12-46DE-880F-56486E49DCC3}" destId="{B9F17820-D072-473B-8C10-A64FF8BE73E0}" srcOrd="4" destOrd="0" parTransId="{71CB1A7D-AE2A-4AE1-B9D4-5FFD726BADAE}" sibTransId="{24D62627-7707-4A01-93FC-4D24F185E88B}"/>
    <dgm:cxn modelId="{B2219E5D-2E96-4B1A-A007-B4943DECA63B}" type="presOf" srcId="{BC8E1905-AD31-4A2C-844B-8CBC14E64361}" destId="{41B46859-20F2-4FD6-BED1-CC90AC986ADE}" srcOrd="0" destOrd="0" presId="urn:microsoft.com/office/officeart/2005/8/layout/hChevron3"/>
    <dgm:cxn modelId="{3340699E-50E7-415C-8E00-734D4B3FA9CD}" type="presOf" srcId="{F519F794-39BD-471F-9705-3260C2233C74}" destId="{6B8EC80F-CBEB-4880-AB5D-F142FBEA2769}" srcOrd="0" destOrd="0" presId="urn:microsoft.com/office/officeart/2005/8/layout/hChevron3"/>
    <dgm:cxn modelId="{0969EDA9-0401-4535-B752-2AD06268DFA3}" type="presOf" srcId="{0C586A97-0C12-46DE-880F-56486E49DCC3}" destId="{41C1EDB7-C681-497A-B74B-A40D55B66403}" srcOrd="0" destOrd="0" presId="urn:microsoft.com/office/officeart/2005/8/layout/hChevron3"/>
    <dgm:cxn modelId="{9B3EEDD3-2C5C-473D-B941-B7A073D1EA88}" srcId="{0C586A97-0C12-46DE-880F-56486E49DCC3}" destId="{EF89344D-72A5-46AF-8821-B5660790C4BC}" srcOrd="2" destOrd="0" parTransId="{06664C9D-CAC7-410B-AA01-36838AE4A10E}" sibTransId="{CC296BF0-52ED-4F95-87C2-8C8091FB15F7}"/>
    <dgm:cxn modelId="{3A845DE3-391D-4D39-9452-6A65B07B155F}" type="presOf" srcId="{29F3594E-FB7A-4D00-AAC5-3A9FAF141CBC}" destId="{DC1716E9-6084-40BF-B609-358390063A84}" srcOrd="0" destOrd="0" presId="urn:microsoft.com/office/officeart/2005/8/layout/hChevron3"/>
    <dgm:cxn modelId="{188E10E6-A0C9-4ECA-B20E-8B178F3FDCF4}" type="presOf" srcId="{B9F17820-D072-473B-8C10-A64FF8BE73E0}" destId="{AF2B8B6D-041D-419E-9A43-13F659D1B313}" srcOrd="0" destOrd="0" presId="urn:microsoft.com/office/officeart/2005/8/layout/hChevron3"/>
    <dgm:cxn modelId="{5D2002F8-5DE1-400B-9A6A-D0E58ACFFED6}" type="presOf" srcId="{EF89344D-72A5-46AF-8821-B5660790C4BC}" destId="{DB2C1DCE-C987-4663-BA84-2090A4F670A2}" srcOrd="0" destOrd="0" presId="urn:microsoft.com/office/officeart/2005/8/layout/hChevron3"/>
    <dgm:cxn modelId="{8F1708FF-2B10-417B-859E-BA89206E4C53}" srcId="{0C586A97-0C12-46DE-880F-56486E49DCC3}" destId="{F519F794-39BD-471F-9705-3260C2233C74}" srcOrd="1" destOrd="0" parTransId="{510D6099-4A27-41D6-B797-8838E80B6A3B}" sibTransId="{F92C67B2-7532-48AA-9951-4D096DF15D67}"/>
    <dgm:cxn modelId="{8D7D24B3-48C3-4C6D-AB73-34085DFFE3C1}" type="presParOf" srcId="{41C1EDB7-C681-497A-B74B-A40D55B66403}" destId="{41B46859-20F2-4FD6-BED1-CC90AC986ADE}" srcOrd="0" destOrd="0" presId="urn:microsoft.com/office/officeart/2005/8/layout/hChevron3"/>
    <dgm:cxn modelId="{A60CF0C7-2061-4E5D-8EAD-09349F090502}" type="presParOf" srcId="{41C1EDB7-C681-497A-B74B-A40D55B66403}" destId="{D9BCEAAA-625F-4F32-85FA-07F39FAEDE9E}" srcOrd="1" destOrd="0" presId="urn:microsoft.com/office/officeart/2005/8/layout/hChevron3"/>
    <dgm:cxn modelId="{A4B870CB-2A8B-4B35-A6FD-C3DC6F5D16FC}" type="presParOf" srcId="{41C1EDB7-C681-497A-B74B-A40D55B66403}" destId="{6B8EC80F-CBEB-4880-AB5D-F142FBEA2769}" srcOrd="2" destOrd="0" presId="urn:microsoft.com/office/officeart/2005/8/layout/hChevron3"/>
    <dgm:cxn modelId="{7A92F3BF-E412-435B-BA4A-37F9E3A05E9F}" type="presParOf" srcId="{41C1EDB7-C681-497A-B74B-A40D55B66403}" destId="{DBA389BA-A9A8-4C48-8157-4FBFB3214293}" srcOrd="3" destOrd="0" presId="urn:microsoft.com/office/officeart/2005/8/layout/hChevron3"/>
    <dgm:cxn modelId="{CABB979F-80BB-4A33-BD1C-7C1076457B61}" type="presParOf" srcId="{41C1EDB7-C681-497A-B74B-A40D55B66403}" destId="{DB2C1DCE-C987-4663-BA84-2090A4F670A2}" srcOrd="4" destOrd="0" presId="urn:microsoft.com/office/officeart/2005/8/layout/hChevron3"/>
    <dgm:cxn modelId="{AD1AFE65-FB48-46ED-8C48-1B79AAB3ACA9}" type="presParOf" srcId="{41C1EDB7-C681-497A-B74B-A40D55B66403}" destId="{A3F8D5B7-1125-4355-B6A1-368101DA8FA4}" srcOrd="5" destOrd="0" presId="urn:microsoft.com/office/officeart/2005/8/layout/hChevron3"/>
    <dgm:cxn modelId="{F988699F-87A6-4F92-979D-2CDEF71CC690}" type="presParOf" srcId="{41C1EDB7-C681-497A-B74B-A40D55B66403}" destId="{DC1716E9-6084-40BF-B609-358390063A84}" srcOrd="6" destOrd="0" presId="urn:microsoft.com/office/officeart/2005/8/layout/hChevron3"/>
    <dgm:cxn modelId="{21D66222-23B2-419B-9D0C-7E4733DA4CD4}" type="presParOf" srcId="{41C1EDB7-C681-497A-B74B-A40D55B66403}" destId="{E50372BB-B0D4-4FCB-BF31-BFA01AE511EA}" srcOrd="7" destOrd="0" presId="urn:microsoft.com/office/officeart/2005/8/layout/hChevron3"/>
    <dgm:cxn modelId="{2822E6FF-66E0-4E15-BE15-BCDFEAB79DA2}" type="presParOf" srcId="{41C1EDB7-C681-497A-B74B-A40D55B66403}" destId="{AF2B8B6D-041D-419E-9A43-13F659D1B31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46859-20F2-4FD6-BED1-CC90AC986ADE}">
      <dsp:nvSpPr>
        <dsp:cNvPr id="0" name=""/>
        <dsp:cNvSpPr/>
      </dsp:nvSpPr>
      <dsp:spPr>
        <a:xfrm>
          <a:off x="1206" y="71703"/>
          <a:ext cx="2353016" cy="9412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/>
            <a:t>Youtube</a:t>
          </a:r>
          <a:r>
            <a:rPr lang="en-US" altLang="ko-KR" sz="2000" kern="1200" dirty="0"/>
            <a:t> crawler</a:t>
          </a:r>
          <a:endParaRPr lang="ko-KR" altLang="en-US" sz="2000" kern="1200" dirty="0"/>
        </a:p>
      </dsp:txBody>
      <dsp:txXfrm>
        <a:off x="1206" y="71703"/>
        <a:ext cx="2117715" cy="941206"/>
      </dsp:txXfrm>
    </dsp:sp>
    <dsp:sp modelId="{6B8EC80F-CBEB-4880-AB5D-F142FBEA2769}">
      <dsp:nvSpPr>
        <dsp:cNvPr id="0" name=""/>
        <dsp:cNvSpPr/>
      </dsp:nvSpPr>
      <dsp:spPr>
        <a:xfrm>
          <a:off x="1883619" y="71703"/>
          <a:ext cx="2353016" cy="94120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DB</a:t>
          </a:r>
          <a:endParaRPr lang="ko-KR" altLang="en-US" sz="2000" kern="1200" dirty="0"/>
        </a:p>
      </dsp:txBody>
      <dsp:txXfrm>
        <a:off x="2354222" y="71703"/>
        <a:ext cx="1411810" cy="941206"/>
      </dsp:txXfrm>
    </dsp:sp>
    <dsp:sp modelId="{DB2C1DCE-C987-4663-BA84-2090A4F670A2}">
      <dsp:nvSpPr>
        <dsp:cNvPr id="0" name=""/>
        <dsp:cNvSpPr/>
      </dsp:nvSpPr>
      <dsp:spPr>
        <a:xfrm>
          <a:off x="3766032" y="71703"/>
          <a:ext cx="2353016" cy="94120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NLP</a:t>
          </a:r>
          <a:endParaRPr lang="ko-KR" altLang="en-US" sz="2000" kern="1200" dirty="0"/>
        </a:p>
      </dsp:txBody>
      <dsp:txXfrm>
        <a:off x="4236635" y="71703"/>
        <a:ext cx="1411810" cy="941206"/>
      </dsp:txXfrm>
    </dsp:sp>
    <dsp:sp modelId="{DC1716E9-6084-40BF-B609-358390063A84}">
      <dsp:nvSpPr>
        <dsp:cNvPr id="0" name=""/>
        <dsp:cNvSpPr/>
      </dsp:nvSpPr>
      <dsp:spPr>
        <a:xfrm>
          <a:off x="5648445" y="71703"/>
          <a:ext cx="2353016" cy="94120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Word cloud</a:t>
          </a:r>
          <a:endParaRPr lang="ko-KR" altLang="en-US" sz="2000" kern="1200" dirty="0"/>
        </a:p>
      </dsp:txBody>
      <dsp:txXfrm>
        <a:off x="6119048" y="71703"/>
        <a:ext cx="1411810" cy="941206"/>
      </dsp:txXfrm>
    </dsp:sp>
    <dsp:sp modelId="{AF2B8B6D-041D-419E-9A43-13F659D1B313}">
      <dsp:nvSpPr>
        <dsp:cNvPr id="0" name=""/>
        <dsp:cNvSpPr/>
      </dsp:nvSpPr>
      <dsp:spPr>
        <a:xfrm>
          <a:off x="7530858" y="71703"/>
          <a:ext cx="2353016" cy="94120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/>
            <a:t>Falsk</a:t>
          </a:r>
          <a:r>
            <a:rPr lang="en-US" altLang="ko-KR" sz="2000" kern="1200" dirty="0"/>
            <a:t>(WEB)</a:t>
          </a:r>
          <a:endParaRPr lang="ko-KR" altLang="en-US" sz="2000" kern="1200" dirty="0"/>
        </a:p>
      </dsp:txBody>
      <dsp:txXfrm>
        <a:off x="8001461" y="71703"/>
        <a:ext cx="1411810" cy="941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81E4C-139B-4C60-8046-FF8E6FE3CA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AEF65-5A9F-4380-9058-D3FCF9560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92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E94A-E77A-9443-ABF9-BAFE621A08A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72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E94A-E77A-9443-ABF9-BAFE621A08A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79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E94A-E77A-9443-ABF9-BAFE621A08A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584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E94A-E77A-9443-ABF9-BAFE621A08A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9893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E94A-E77A-9443-ABF9-BAFE621A08A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56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88A3A-8ECB-4C2E-9B50-52F5AB763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465088-38EB-48F5-91D1-CC85CD4FD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90B18-2E12-4626-9814-74CBC575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54B96-8BA0-48AE-BEBA-7775213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86370-8BBB-4CFB-A7F2-A5531EE7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13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39293-CAAE-41E3-B00C-93B41BB2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1186C8-B4C4-4BC0-8F52-C4CDD893B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C6BEF-3563-4C3E-92E6-787C005C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9B2A0-2602-447C-BA24-7953BF9D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3D216-9A9B-4C53-8599-927552A8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7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B6189E-70E0-4DCC-A97C-DBC0404B4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B7A57C-BD5F-4E17-97B4-792C2FD82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CCB41-BB23-4CE9-94D4-D430D68D1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45E8A8-47F3-4FFC-82C6-8DCEC198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3A525-15EF-4388-A9B9-AA2B6C40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3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68E05-262C-4177-AD75-F7F43044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C657E-1EF5-4971-8A97-B09E4F9E0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19BF2-B5B8-494E-B6E8-9C42BC0A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180E5-FC3E-46E5-92B5-A2490B2B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9BEF3-0951-4BD5-B0AE-8BB1ADA6B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2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C3FE0-D263-47BC-97B1-55D9B6515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FE3F7-AF9B-4BBB-B474-18FE2825A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41B70-02AD-4060-960D-361F5CA7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38CFB-555E-40AF-B92B-2BA7F8A7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CFB81F-DA9E-42B1-BD68-E60B456E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0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E62F-D3C0-4CE8-8164-5FA5EF58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23246-3CE1-4183-8FFD-89B4238E9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B809BE-F368-493F-96DB-A7888343F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091E0-6A4C-4821-AA2C-019B52E8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E713C8-50DD-4706-9FEC-ACDD44E3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BF189-ECFE-42B4-B8B2-D739790A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9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423B4-B864-42BB-B713-2332BF42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FE650-6A53-474A-89B4-15807CCD9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0BCF81-30EA-482C-B8F5-163BDD1BE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F2C7D-BB88-4314-B174-D2D76DA73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0942BC-17D7-4C46-B471-A756EEA5E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E3F4D5-BB3C-4968-BF38-31A861A9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F4A871-81BF-4797-B67A-8603905B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6A4CC7-FDAD-4941-BEAE-F89F5298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6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7184E-37BD-4976-AC15-191173E0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122734-C986-4639-B657-F9C7151E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9429C-5508-48AD-B36D-CBF1298E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79CD95-D54C-47FF-ADB7-4504A6C3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7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D92023-E863-4D86-B8B7-247F2C98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98F4C3-27E3-4B3E-992F-667E98F0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B08D3-9733-4274-93C4-16FE30CD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4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CD6E8-3531-4120-B23A-A858F254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FEF9B-10F5-4688-B519-7DA0571BE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312E20-DA20-416C-AC5D-8893ACC26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8E0DE4-9CAE-4BCE-BC5D-4811ACDE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D86A3D-AB4D-40C5-A4AB-AF5850A3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5DAADB-8FFD-4035-9DB1-EA5A30FC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4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34794-9912-4919-BBBE-5FD2A756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89DB84-7613-4C79-9DA4-5EAC8145A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97DF4-F646-44AF-B845-A9FCA498B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A0022-6E52-4935-BE6F-BD838BC3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CBD20-7679-4417-9443-8F9464F7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92B10-901A-4D10-A438-DA951039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92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E1B538-2CB6-4370-9083-19C94657B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464776-8AAB-4A8F-AB9E-882D1AA3E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1BE2F-2879-483A-85B8-796C6BE86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85615-5F2A-4DF7-8084-ECCC93F872BE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344753-EC25-4C68-A70A-A3E01253A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059DC-34D9-4081-B4E1-6AC845A6A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F229C-A049-41CD-BA69-D96FC226B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vling.net/search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kr.noxinfluencer.com/youtube/channel/UCOmHUn--16B90oW2L6FRR3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ocialblade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8F3803-4055-460E-80B7-9236EEA09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4823" cy="6890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183F22-A612-44FD-933A-440FF33F4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26" r="67924" b="24806"/>
          <a:stretch/>
        </p:blipFill>
        <p:spPr>
          <a:xfrm>
            <a:off x="4134784" y="2171700"/>
            <a:ext cx="3905251" cy="2857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200AE2-CC34-43C8-9FFC-328CB0FA4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3" t="36630" r="44375" b="48442"/>
          <a:stretch/>
        </p:blipFill>
        <p:spPr>
          <a:xfrm>
            <a:off x="5149196" y="2225834"/>
            <a:ext cx="1647825" cy="655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DBE48D-B91C-493C-947D-7FD4C693669C}"/>
              </a:ext>
            </a:extLst>
          </p:cNvPr>
          <p:cNvSpPr txBox="1"/>
          <p:nvPr/>
        </p:nvSpPr>
        <p:spPr>
          <a:xfrm>
            <a:off x="4617384" y="2881071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크롤링</a:t>
            </a:r>
            <a:r>
              <a:rPr lang="ko-KR" altLang="en-US" sz="2800" b="1" dirty="0">
                <a:solidFill>
                  <a:schemeClr val="bg1"/>
                </a:solidFill>
              </a:rPr>
              <a:t> 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4FEA07-2F65-41D9-B800-3010DF3240A6}"/>
              </a:ext>
            </a:extLst>
          </p:cNvPr>
          <p:cNvSpPr txBox="1"/>
          <p:nvPr/>
        </p:nvSpPr>
        <p:spPr>
          <a:xfrm>
            <a:off x="5235603" y="5315105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고정현</a:t>
            </a:r>
            <a:r>
              <a:rPr lang="en-US" altLang="ko-KR" sz="1400" dirty="0">
                <a:solidFill>
                  <a:schemeClr val="bg1"/>
                </a:solidFill>
              </a:rPr>
              <a:t>|</a:t>
            </a:r>
            <a:r>
              <a:rPr lang="ko-KR" altLang="en-US" sz="1400" dirty="0" err="1">
                <a:solidFill>
                  <a:schemeClr val="bg1"/>
                </a:solidFill>
              </a:rPr>
              <a:t>이동주</a:t>
            </a:r>
            <a:r>
              <a:rPr lang="en-US" altLang="ko-KR" sz="1400" dirty="0">
                <a:solidFill>
                  <a:schemeClr val="bg1"/>
                </a:solidFill>
              </a:rPr>
              <a:t>|</a:t>
            </a:r>
            <a:r>
              <a:rPr lang="ko-KR" altLang="en-US" sz="1400" dirty="0" err="1">
                <a:solidFill>
                  <a:schemeClr val="bg1"/>
                </a:solidFill>
              </a:rPr>
              <a:t>홍상윤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7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24E0AAE-3771-4013-B631-49687B60291B}"/>
              </a:ext>
            </a:extLst>
          </p:cNvPr>
          <p:cNvSpPr/>
          <p:nvPr/>
        </p:nvSpPr>
        <p:spPr>
          <a:xfrm>
            <a:off x="2932548" y="1904426"/>
            <a:ext cx="4712662" cy="3155711"/>
          </a:xfrm>
          <a:prstGeom prst="roundRect">
            <a:avLst>
              <a:gd name="adj" fmla="val 2492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47F1577-C7D7-455F-92C4-7FEF282CCDD9}"/>
              </a:ext>
            </a:extLst>
          </p:cNvPr>
          <p:cNvSpPr txBox="1"/>
          <p:nvPr/>
        </p:nvSpPr>
        <p:spPr>
          <a:xfrm>
            <a:off x="0" y="4036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YOUTUBE DB </a:t>
            </a:r>
            <a:r>
              <a:rPr lang="ko-KR" altLang="en-US" dirty="0"/>
              <a:t>모델링 진행 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4D983-60C0-4501-A1D3-89B52F2D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6" y="1952553"/>
            <a:ext cx="2583288" cy="22113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B63EDE-9041-4735-B562-13C0B463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49" y="1993803"/>
            <a:ext cx="4666090" cy="299070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E32038-15EC-49B6-8371-63280E0409E2}"/>
              </a:ext>
            </a:extLst>
          </p:cNvPr>
          <p:cNvSpPr/>
          <p:nvPr/>
        </p:nvSpPr>
        <p:spPr>
          <a:xfrm>
            <a:off x="178756" y="1904427"/>
            <a:ext cx="2667573" cy="3155711"/>
          </a:xfrm>
          <a:prstGeom prst="roundRect">
            <a:avLst>
              <a:gd name="adj" fmla="val 2492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8B90270-CC7C-4486-88F3-E5FA61EB7B96}"/>
              </a:ext>
            </a:extLst>
          </p:cNvPr>
          <p:cNvSpPr/>
          <p:nvPr/>
        </p:nvSpPr>
        <p:spPr>
          <a:xfrm>
            <a:off x="7731429" y="1904425"/>
            <a:ext cx="4245149" cy="3155711"/>
          </a:xfrm>
          <a:prstGeom prst="roundRect">
            <a:avLst>
              <a:gd name="adj" fmla="val 2492"/>
            </a:avLst>
          </a:prstGeom>
          <a:solidFill>
            <a:srgbClr val="E1DFDD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EC49B-CBF6-438E-B491-D60203D7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740" y="1932565"/>
            <a:ext cx="4116525" cy="3099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89F048-9058-462F-9B7F-90DDA84F7E0E}"/>
              </a:ext>
            </a:extLst>
          </p:cNvPr>
          <p:cNvSpPr txBox="1"/>
          <p:nvPr/>
        </p:nvSpPr>
        <p:spPr>
          <a:xfrm>
            <a:off x="1108078" y="1623348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SQL </a:t>
            </a:r>
            <a:r>
              <a:rPr lang="ko-KR" altLang="en-US" sz="1050" dirty="0"/>
              <a:t>서버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90C6148-B287-4060-A1D3-2320EAACA405}"/>
              </a:ext>
            </a:extLst>
          </p:cNvPr>
          <p:cNvSpPr txBox="1"/>
          <p:nvPr/>
        </p:nvSpPr>
        <p:spPr>
          <a:xfrm>
            <a:off x="4701218" y="1600050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다차원모델 설계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B5D1265-3CB0-45A0-A0A4-28E0F68B0FA8}"/>
              </a:ext>
            </a:extLst>
          </p:cNvPr>
          <p:cNvSpPr txBox="1"/>
          <p:nvPr/>
        </p:nvSpPr>
        <p:spPr>
          <a:xfrm>
            <a:off x="9251914" y="1614938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파워</a:t>
            </a:r>
            <a:r>
              <a:rPr lang="en-US" altLang="ko-KR" sz="1050" dirty="0"/>
              <a:t>BI </a:t>
            </a:r>
            <a:r>
              <a:rPr lang="ko-KR" altLang="en-US" sz="1050" dirty="0"/>
              <a:t>관계 설정</a:t>
            </a:r>
          </a:p>
        </p:txBody>
      </p:sp>
    </p:spTree>
    <p:extLst>
      <p:ext uri="{BB962C8B-B14F-4D97-AF65-F5344CB8AC3E}">
        <p14:creationId xmlns:p14="http://schemas.microsoft.com/office/powerpoint/2010/main" val="3783807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747F1577-C7D7-455F-92C4-7FEF282CCDD9}"/>
              </a:ext>
            </a:extLst>
          </p:cNvPr>
          <p:cNvSpPr txBox="1"/>
          <p:nvPr/>
        </p:nvSpPr>
        <p:spPr>
          <a:xfrm>
            <a:off x="0" y="4036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en-US" altLang="ko-KR" dirty="0" err="1"/>
              <a:t>VideoResponse</a:t>
            </a:r>
            <a:r>
              <a:rPr lang="en-US" altLang="ko-KR" dirty="0"/>
              <a:t>” </a:t>
            </a:r>
            <a:r>
              <a:rPr lang="ko-KR" altLang="en-US" dirty="0" err="1"/>
              <a:t>크롤러에</a:t>
            </a:r>
            <a:r>
              <a:rPr lang="ko-KR" altLang="en-US" dirty="0"/>
              <a:t> 대한 대시보드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E4D87D-1A32-4F13-ABA2-1FAAB71E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32" y="973007"/>
            <a:ext cx="4893293" cy="27428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A06615-5170-4C75-8BAA-A0DF79FA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078" y="973007"/>
            <a:ext cx="4898117" cy="27428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4BDCE1-CED3-406A-A797-A63AF4F0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32" y="3754384"/>
            <a:ext cx="4893292" cy="2748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80005F-5493-44C6-9D9B-57AE4C327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078" y="3759613"/>
            <a:ext cx="4874951" cy="27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6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0620CC-3CC9-4410-AB62-8BCA7BEB3938}"/>
              </a:ext>
            </a:extLst>
          </p:cNvPr>
          <p:cNvSpPr txBox="1"/>
          <p:nvPr/>
        </p:nvSpPr>
        <p:spPr>
          <a:xfrm>
            <a:off x="0" y="207157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크롤러</a:t>
            </a:r>
            <a:r>
              <a:rPr lang="ko-KR" altLang="en-US" dirty="0"/>
              <a:t> </a:t>
            </a:r>
            <a:r>
              <a:rPr lang="ko-KR" altLang="en-US" dirty="0" err="1"/>
              <a:t>리팩토링</a:t>
            </a:r>
            <a:r>
              <a:rPr lang="ko-KR" altLang="en-US" dirty="0"/>
              <a:t> 및 향후 서비스 진행방향</a:t>
            </a:r>
          </a:p>
        </p:txBody>
      </p:sp>
    </p:spTree>
    <p:extLst>
      <p:ext uri="{BB962C8B-B14F-4D97-AF65-F5344CB8AC3E}">
        <p14:creationId xmlns:p14="http://schemas.microsoft.com/office/powerpoint/2010/main" val="134851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47C972-9495-4B21-91E3-127202971BCE}"/>
              </a:ext>
            </a:extLst>
          </p:cNvPr>
          <p:cNvSpPr/>
          <p:nvPr/>
        </p:nvSpPr>
        <p:spPr>
          <a:xfrm>
            <a:off x="604115" y="2029964"/>
            <a:ext cx="2947506" cy="408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Crawler01_getChannelList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7EE15D-79BA-441A-8E26-2980F0FD8D0D}"/>
              </a:ext>
            </a:extLst>
          </p:cNvPr>
          <p:cNvSpPr/>
          <p:nvPr/>
        </p:nvSpPr>
        <p:spPr>
          <a:xfrm>
            <a:off x="604114" y="2448872"/>
            <a:ext cx="2947506" cy="408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2"/>
                </a:solidFill>
              </a:rPr>
              <a:t>Crawler02_getPlayList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52FD53-64C7-4AAA-977D-6EA14547F885}"/>
              </a:ext>
            </a:extLst>
          </p:cNvPr>
          <p:cNvSpPr/>
          <p:nvPr/>
        </p:nvSpPr>
        <p:spPr>
          <a:xfrm>
            <a:off x="604114" y="3629980"/>
            <a:ext cx="2947506" cy="408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2"/>
                </a:solidFill>
              </a:rPr>
              <a:t>Crawler05_getVideoResponse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15BE27-C309-4238-A115-91A7D6C37A0F}"/>
              </a:ext>
            </a:extLst>
          </p:cNvPr>
          <p:cNvSpPr/>
          <p:nvPr/>
        </p:nvSpPr>
        <p:spPr>
          <a:xfrm>
            <a:off x="604114" y="3224669"/>
            <a:ext cx="2947506" cy="408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2"/>
                </a:solidFill>
              </a:rPr>
              <a:t>Crawler04_getVideo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BC10A2-326F-4DB4-9222-D1F4722B882D}"/>
              </a:ext>
            </a:extLst>
          </p:cNvPr>
          <p:cNvSpPr/>
          <p:nvPr/>
        </p:nvSpPr>
        <p:spPr>
          <a:xfrm>
            <a:off x="604114" y="2831646"/>
            <a:ext cx="2947506" cy="408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2"/>
                </a:solidFill>
              </a:rPr>
              <a:t>Crawler03_getChannelResponse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D9964B-DDCD-459A-A361-13B21846DC17}"/>
              </a:ext>
            </a:extLst>
          </p:cNvPr>
          <p:cNvSpPr/>
          <p:nvPr/>
        </p:nvSpPr>
        <p:spPr>
          <a:xfrm>
            <a:off x="604113" y="4140573"/>
            <a:ext cx="2946780" cy="12505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크론탭을</a:t>
            </a:r>
            <a:r>
              <a:rPr lang="ko-KR" altLang="en-US" dirty="0">
                <a:solidFill>
                  <a:schemeClr val="tx1"/>
                </a:solidFill>
              </a:rPr>
              <a:t> 이용한 예약작업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BE535BE-E59B-481E-A987-6C9FE335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188" y="1464611"/>
            <a:ext cx="3182101" cy="4889936"/>
          </a:xfrm>
          <a:prstGeom prst="rect">
            <a:avLst/>
          </a:prstGeom>
        </p:spPr>
      </p:pic>
      <p:graphicFrame>
        <p:nvGraphicFramePr>
          <p:cNvPr id="46" name="다이어그램 45">
            <a:extLst>
              <a:ext uri="{FF2B5EF4-FFF2-40B4-BE49-F238E27FC236}">
                <a16:creationId xmlns:a16="http://schemas.microsoft.com/office/drawing/2014/main" id="{26EC6E0D-F767-4935-BD10-CB94D3367E8A}"/>
              </a:ext>
            </a:extLst>
          </p:cNvPr>
          <p:cNvGraphicFramePr/>
          <p:nvPr/>
        </p:nvGraphicFramePr>
        <p:xfrm>
          <a:off x="833718" y="228719"/>
          <a:ext cx="9885082" cy="1084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675A2397-F123-4E15-98CD-728546939B74}"/>
              </a:ext>
            </a:extLst>
          </p:cNvPr>
          <p:cNvSpPr txBox="1"/>
          <p:nvPr/>
        </p:nvSpPr>
        <p:spPr>
          <a:xfrm>
            <a:off x="1321290" y="1486982"/>
            <a:ext cx="251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Youtube</a:t>
            </a:r>
            <a:r>
              <a:rPr lang="en-US" altLang="ko-KR" dirty="0"/>
              <a:t> crawler &gt;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714275-B26A-4E77-BE1B-10437E3C39DA}"/>
              </a:ext>
            </a:extLst>
          </p:cNvPr>
          <p:cNvSpPr/>
          <p:nvPr/>
        </p:nvSpPr>
        <p:spPr>
          <a:xfrm>
            <a:off x="3982213" y="2473650"/>
            <a:ext cx="2947506" cy="408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2"/>
                </a:solidFill>
              </a:rPr>
              <a:t>Channel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3689D2B-4D9D-4B95-B50F-9A77BB4E3225}"/>
              </a:ext>
            </a:extLst>
          </p:cNvPr>
          <p:cNvSpPr/>
          <p:nvPr/>
        </p:nvSpPr>
        <p:spPr>
          <a:xfrm>
            <a:off x="3982212" y="2892558"/>
            <a:ext cx="2947506" cy="408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2"/>
                </a:solidFill>
              </a:rPr>
              <a:t>Category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0473A-3DA7-4C47-9D4D-B289842F2FDB}"/>
              </a:ext>
            </a:extLst>
          </p:cNvPr>
          <p:cNvSpPr/>
          <p:nvPr/>
        </p:nvSpPr>
        <p:spPr>
          <a:xfrm>
            <a:off x="3982212" y="3275332"/>
            <a:ext cx="2947506" cy="408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2"/>
                </a:solidFill>
              </a:rPr>
              <a:t>Keywords</a:t>
            </a:r>
            <a:endParaRPr lang="ko-KR" altLang="en-US" sz="1500" dirty="0">
              <a:solidFill>
                <a:schemeClr val="bg2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F6C6329-DEE8-47BE-AC44-1299A2E06BD8}"/>
              </a:ext>
            </a:extLst>
          </p:cNvPr>
          <p:cNvSpPr/>
          <p:nvPr/>
        </p:nvSpPr>
        <p:spPr>
          <a:xfrm>
            <a:off x="3982211" y="4140573"/>
            <a:ext cx="2946780" cy="12505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NLP</a:t>
            </a:r>
            <a:r>
              <a:rPr lang="ko-KR" altLang="en-US" dirty="0">
                <a:solidFill>
                  <a:schemeClr val="tx1"/>
                </a:solidFill>
              </a:rPr>
              <a:t>를 이용한 </a:t>
            </a:r>
            <a:r>
              <a:rPr lang="en-US" altLang="ko-KR" dirty="0" err="1">
                <a:solidFill>
                  <a:schemeClr val="tx1"/>
                </a:solidFill>
              </a:rPr>
              <a:t>WodrCloud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8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73C01A42-F218-3B48-9121-D3AE090B9990}"/>
              </a:ext>
            </a:extLst>
          </p:cNvPr>
          <p:cNvSpPr/>
          <p:nvPr/>
        </p:nvSpPr>
        <p:spPr>
          <a:xfrm>
            <a:off x="1906060" y="3382925"/>
            <a:ext cx="1803042" cy="1803042"/>
          </a:xfrm>
          <a:prstGeom prst="ellipse">
            <a:avLst/>
          </a:prstGeom>
          <a:solidFill>
            <a:schemeClr val="bg1">
              <a:lumMod val="85000"/>
              <a:alpha val="628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AFB6DE-E6CD-C745-9C89-6AD3104C6C24}"/>
              </a:ext>
            </a:extLst>
          </p:cNvPr>
          <p:cNvSpPr/>
          <p:nvPr/>
        </p:nvSpPr>
        <p:spPr>
          <a:xfrm>
            <a:off x="3149944" y="4232929"/>
            <a:ext cx="1118315" cy="1118315"/>
          </a:xfrm>
          <a:prstGeom prst="ellipse">
            <a:avLst/>
          </a:prstGeom>
          <a:solidFill>
            <a:schemeClr val="bg1">
              <a:lumMod val="85000"/>
              <a:alpha val="628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06E827F-3929-2B44-B863-B6EC56520770}"/>
              </a:ext>
            </a:extLst>
          </p:cNvPr>
          <p:cNvSpPr/>
          <p:nvPr/>
        </p:nvSpPr>
        <p:spPr>
          <a:xfrm>
            <a:off x="2171419" y="4594614"/>
            <a:ext cx="1803042" cy="1803042"/>
          </a:xfrm>
          <a:prstGeom prst="ellipse">
            <a:avLst/>
          </a:prstGeom>
          <a:solidFill>
            <a:schemeClr val="bg1">
              <a:lumMod val="85000"/>
              <a:alpha val="628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54D37D5-77EA-E14D-9B3D-95066F474675}"/>
              </a:ext>
            </a:extLst>
          </p:cNvPr>
          <p:cNvSpPr/>
          <p:nvPr/>
        </p:nvSpPr>
        <p:spPr>
          <a:xfrm>
            <a:off x="1311488" y="4981514"/>
            <a:ext cx="739460" cy="739460"/>
          </a:xfrm>
          <a:prstGeom prst="ellipse">
            <a:avLst/>
          </a:prstGeom>
          <a:solidFill>
            <a:schemeClr val="bg1">
              <a:lumMod val="85000"/>
              <a:alpha val="628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B719040-83F0-DA44-98CF-84EB80EF0B0E}"/>
              </a:ext>
            </a:extLst>
          </p:cNvPr>
          <p:cNvSpPr/>
          <p:nvPr/>
        </p:nvSpPr>
        <p:spPr>
          <a:xfrm>
            <a:off x="3782620" y="3382924"/>
            <a:ext cx="539837" cy="539837"/>
          </a:xfrm>
          <a:prstGeom prst="ellipse">
            <a:avLst/>
          </a:prstGeom>
          <a:solidFill>
            <a:schemeClr val="bg1">
              <a:lumMod val="85000"/>
              <a:alpha val="628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6C2AD70-4BAE-BB42-B989-BDC695145E62}"/>
              </a:ext>
            </a:extLst>
          </p:cNvPr>
          <p:cNvSpPr/>
          <p:nvPr/>
        </p:nvSpPr>
        <p:spPr>
          <a:xfrm>
            <a:off x="4239819" y="3875434"/>
            <a:ext cx="357495" cy="357495"/>
          </a:xfrm>
          <a:prstGeom prst="ellipse">
            <a:avLst/>
          </a:prstGeom>
          <a:solidFill>
            <a:schemeClr val="bg1">
              <a:lumMod val="85000"/>
              <a:alpha val="628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74926F-0BD9-E648-A9A5-E1F16CAB84FC}"/>
              </a:ext>
            </a:extLst>
          </p:cNvPr>
          <p:cNvCxnSpPr>
            <a:cxnSpLocks/>
          </p:cNvCxnSpPr>
          <p:nvPr/>
        </p:nvCxnSpPr>
        <p:spPr>
          <a:xfrm>
            <a:off x="4970810" y="4981067"/>
            <a:ext cx="235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EE2C86-9D61-8E43-8815-AB3BA9128FE8}"/>
              </a:ext>
            </a:extLst>
          </p:cNvPr>
          <p:cNvSpPr txBox="1"/>
          <p:nvPr/>
        </p:nvSpPr>
        <p:spPr>
          <a:xfrm>
            <a:off x="5218527" y="4570477"/>
            <a:ext cx="183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Youtube</a:t>
            </a:r>
            <a:r>
              <a:rPr lang="en-US" altLang="ko-KR" sz="1600" dirty="0"/>
              <a:t> Data API</a:t>
            </a:r>
            <a:endParaRPr lang="ko-KR" altLang="en-US" sz="1600" dirty="0"/>
          </a:p>
        </p:txBody>
      </p:sp>
      <p:pic>
        <p:nvPicPr>
          <p:cNvPr id="1026" name="Picture 2" descr="Stats free icon">
            <a:extLst>
              <a:ext uri="{FF2B5EF4-FFF2-40B4-BE49-F238E27FC236}">
                <a16:creationId xmlns:a16="http://schemas.microsoft.com/office/drawing/2014/main" id="{C2A1CEFE-0342-BA47-B9BF-AB1A7B7B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307" y="3429000"/>
            <a:ext cx="2780252" cy="278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494FA64-55B4-B44A-A7F3-4B3EBE989BC8}"/>
              </a:ext>
            </a:extLst>
          </p:cNvPr>
          <p:cNvSpPr/>
          <p:nvPr/>
        </p:nvSpPr>
        <p:spPr>
          <a:xfrm>
            <a:off x="304800" y="2989942"/>
            <a:ext cx="11553371" cy="3614057"/>
          </a:xfrm>
          <a:prstGeom prst="roundRect">
            <a:avLst>
              <a:gd name="adj" fmla="val 7365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761381-2A63-AF41-816B-349D8FAD2846}"/>
              </a:ext>
            </a:extLst>
          </p:cNvPr>
          <p:cNvSpPr txBox="1"/>
          <p:nvPr/>
        </p:nvSpPr>
        <p:spPr>
          <a:xfrm>
            <a:off x="2136799" y="4760775"/>
            <a:ext cx="186121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Youtube</a:t>
            </a:r>
            <a:r>
              <a:rPr lang="en-US" altLang="ko-KR" sz="1600" dirty="0"/>
              <a:t> Channels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B02C33-E54E-3E47-985B-D135F15C656C}"/>
              </a:ext>
            </a:extLst>
          </p:cNvPr>
          <p:cNvSpPr txBox="1"/>
          <p:nvPr/>
        </p:nvSpPr>
        <p:spPr>
          <a:xfrm>
            <a:off x="8563593" y="4763147"/>
            <a:ext cx="163968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Industry Report</a:t>
            </a:r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80FA6B-3FE6-734B-BFEC-C91DD1778C7E}"/>
              </a:ext>
            </a:extLst>
          </p:cNvPr>
          <p:cNvSpPr txBox="1"/>
          <p:nvPr/>
        </p:nvSpPr>
        <p:spPr>
          <a:xfrm>
            <a:off x="0" y="6096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Youtube</a:t>
            </a:r>
            <a:r>
              <a:rPr lang="ko-KR" altLang="en-US" dirty="0"/>
              <a:t>에 기반한 산업 트렌드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8F4423-976E-884B-B127-AFAB01571899}"/>
              </a:ext>
            </a:extLst>
          </p:cNvPr>
          <p:cNvSpPr txBox="1"/>
          <p:nvPr/>
        </p:nvSpPr>
        <p:spPr>
          <a:xfrm>
            <a:off x="2690270" y="1002824"/>
            <a:ext cx="68114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특정 산업과 연관된 *채널들의 데이터를 모아 산업 리포트로 가공해내는 프로젝트 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*채널 </a:t>
            </a:r>
            <a:r>
              <a:rPr lang="en-US" altLang="ko-KR" sz="1400" dirty="0"/>
              <a:t>:</a:t>
            </a:r>
            <a:r>
              <a:rPr lang="ko-KR" altLang="en-US" sz="1400" dirty="0"/>
              <a:t> 공식 브랜드 채널 및 관련 </a:t>
            </a:r>
            <a:r>
              <a:rPr lang="ko-KR" altLang="en-US" sz="1400" dirty="0" err="1"/>
              <a:t>크리에이터</a:t>
            </a:r>
            <a:r>
              <a:rPr lang="ko-KR" altLang="en-US" sz="1400" dirty="0"/>
              <a:t> 채널을 포함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486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5C169F-698D-FE4D-B023-7B469243E8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0E92A2-830E-5546-99F2-06EEF2BFA1A6}"/>
              </a:ext>
            </a:extLst>
          </p:cNvPr>
          <p:cNvSpPr/>
          <p:nvPr/>
        </p:nvSpPr>
        <p:spPr>
          <a:xfrm>
            <a:off x="0" y="2163651"/>
            <a:ext cx="12192000" cy="4694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AB397C-FE90-F743-B34B-4095AE5B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5" y="3630499"/>
            <a:ext cx="3650092" cy="28593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A80679-3573-DA4F-88B2-4B600F90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56" y="3630499"/>
            <a:ext cx="3652917" cy="2859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CF3BEB-26AF-3B45-8E11-6EAA2CB761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005"/>
          <a:stretch/>
        </p:blipFill>
        <p:spPr>
          <a:xfrm>
            <a:off x="8144123" y="3620437"/>
            <a:ext cx="3650092" cy="287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083C3E-CAD9-4BD4-B962-20A9740C997E}"/>
              </a:ext>
            </a:extLst>
          </p:cNvPr>
          <p:cNvSpPr txBox="1"/>
          <p:nvPr/>
        </p:nvSpPr>
        <p:spPr>
          <a:xfrm>
            <a:off x="0" y="6096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왜 </a:t>
            </a:r>
            <a:r>
              <a:rPr lang="ko-KR" altLang="en-US" dirty="0">
                <a:solidFill>
                  <a:srgbClr val="FF0000"/>
                </a:solidFill>
              </a:rPr>
              <a:t>산업 트렌드</a:t>
            </a:r>
            <a:r>
              <a:rPr lang="ko-KR" altLang="en-US" dirty="0"/>
              <a:t>를 보려고 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E9E9C-810F-4A3D-B389-97192881E541}"/>
              </a:ext>
            </a:extLst>
          </p:cNvPr>
          <p:cNvSpPr txBox="1"/>
          <p:nvPr/>
        </p:nvSpPr>
        <p:spPr>
          <a:xfrm>
            <a:off x="534648" y="2391819"/>
            <a:ext cx="3362825" cy="87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20"/>
              </a:lnSpc>
            </a:pPr>
            <a:r>
              <a:rPr lang="en-US" altLang="ko-KR" sz="1400" dirty="0"/>
              <a:t>[</a:t>
            </a:r>
            <a:r>
              <a:rPr lang="ko-KR" altLang="en-US" sz="1400" dirty="0">
                <a:hlinkClick r:id="rId6"/>
              </a:rPr>
              <a:t>소셜블레이드</a:t>
            </a:r>
            <a:r>
              <a:rPr lang="en-US" altLang="ko-KR" sz="1400" dirty="0"/>
              <a:t>]</a:t>
            </a:r>
          </a:p>
          <a:p>
            <a:pPr marL="285750" indent="-285750">
              <a:lnSpc>
                <a:spcPts val="212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각 채널에 대한 증감 추세</a:t>
            </a:r>
            <a:endParaRPr lang="en-US" altLang="ko-KR" sz="1400" dirty="0"/>
          </a:p>
          <a:p>
            <a:pPr marL="285750" indent="-285750">
              <a:lnSpc>
                <a:spcPts val="212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영미권 채널 중심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D1742-B4A5-4BBC-BCA1-96ED869F8AF8}"/>
              </a:ext>
            </a:extLst>
          </p:cNvPr>
          <p:cNvSpPr txBox="1"/>
          <p:nvPr/>
        </p:nvSpPr>
        <p:spPr>
          <a:xfrm>
            <a:off x="1943261" y="1002824"/>
            <a:ext cx="8305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2020</a:t>
            </a:r>
            <a:r>
              <a:rPr lang="ko-KR" altLang="en-US" sz="1400" dirty="0"/>
              <a:t>년 기준 한국인이 가장 많이 사용하는 앱 </a:t>
            </a:r>
            <a:r>
              <a:rPr lang="en-US" altLang="ko-KR" sz="1400" dirty="0"/>
              <a:t>1</a:t>
            </a:r>
            <a:r>
              <a:rPr lang="ko-KR" altLang="en-US" sz="1400" dirty="0"/>
              <a:t>위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Youtube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이미 유튜브 분석 서비스들은 존재하지만</a:t>
            </a:r>
            <a:r>
              <a:rPr lang="en-US" altLang="ko-KR" sz="1400" dirty="0"/>
              <a:t>,</a:t>
            </a:r>
            <a:r>
              <a:rPr lang="ko-KR" altLang="en-US" sz="1400" dirty="0"/>
              <a:t> 대체로 개별 채널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크리에이터</a:t>
            </a:r>
            <a:r>
              <a:rPr lang="en-US" altLang="ko-KR" sz="1400" dirty="0"/>
              <a:t>,</a:t>
            </a:r>
            <a:r>
              <a:rPr lang="ko-KR" altLang="en-US" sz="1400" dirty="0"/>
              <a:t> 브랜드</a:t>
            </a:r>
            <a:r>
              <a:rPr lang="en-US" altLang="ko-KR" sz="1400" dirty="0"/>
              <a:t>)</a:t>
            </a:r>
            <a:r>
              <a:rPr lang="ko-KR" altLang="en-US" sz="1400" dirty="0"/>
              <a:t> 단위의 분석이 목적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3D399-0D5C-F54F-B8B0-14868C16B0E2}"/>
              </a:ext>
            </a:extLst>
          </p:cNvPr>
          <p:cNvSpPr txBox="1"/>
          <p:nvPr/>
        </p:nvSpPr>
        <p:spPr>
          <a:xfrm>
            <a:off x="4432121" y="2387204"/>
            <a:ext cx="3362825" cy="114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20"/>
              </a:lnSpc>
            </a:pPr>
            <a:r>
              <a:rPr lang="en-US" altLang="ko-KR" sz="1400" dirty="0">
                <a:hlinkClick r:id="rId7"/>
              </a:rPr>
              <a:t>[</a:t>
            </a:r>
            <a:r>
              <a:rPr lang="ko-KR" altLang="en-US" sz="1400" dirty="0" err="1">
                <a:hlinkClick r:id="rId7"/>
              </a:rPr>
              <a:t>녹스인플루언서</a:t>
            </a:r>
            <a:r>
              <a:rPr lang="en-US" altLang="ko-KR" sz="1400" dirty="0">
                <a:hlinkClick r:id="rId7"/>
              </a:rPr>
              <a:t>]</a:t>
            </a:r>
            <a:endParaRPr lang="en-US" altLang="ko-KR" sz="1400" dirty="0"/>
          </a:p>
          <a:p>
            <a:pPr marL="285750" indent="-285750">
              <a:lnSpc>
                <a:spcPts val="212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개별 동영상 분석</a:t>
            </a:r>
            <a:r>
              <a:rPr lang="en-US" altLang="ko-KR" sz="1400" dirty="0"/>
              <a:t>,</a:t>
            </a:r>
            <a:r>
              <a:rPr lang="ko-KR" altLang="en-US" sz="1400" dirty="0"/>
              <a:t> 추정 시청자 분석</a:t>
            </a:r>
            <a:r>
              <a:rPr lang="en-US" altLang="ko-KR" sz="1400" dirty="0"/>
              <a:t>,</a:t>
            </a:r>
            <a:r>
              <a:rPr lang="ko-KR" altLang="en-US" sz="1400" dirty="0"/>
              <a:t> 채널 간 비교 등 다양한 기능 제공</a:t>
            </a:r>
            <a:r>
              <a:rPr lang="en-US" altLang="ko-KR" sz="1400" dirty="0"/>
              <a:t>(</a:t>
            </a:r>
            <a:r>
              <a:rPr lang="ko-KR" altLang="en-US" sz="1400" dirty="0"/>
              <a:t>부가 기능 유료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6871E-7CED-304B-9CDC-F3D2D4EABD76}"/>
              </a:ext>
            </a:extLst>
          </p:cNvPr>
          <p:cNvSpPr txBox="1"/>
          <p:nvPr/>
        </p:nvSpPr>
        <p:spPr>
          <a:xfrm>
            <a:off x="8329594" y="2387203"/>
            <a:ext cx="3362825" cy="87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20"/>
              </a:lnSpc>
            </a:pPr>
            <a:r>
              <a:rPr lang="en-US" altLang="ko-KR" sz="1400" dirty="0">
                <a:hlinkClick r:id="rId8"/>
              </a:rPr>
              <a:t>[</a:t>
            </a:r>
            <a:r>
              <a:rPr lang="ko-KR" altLang="en-US" sz="1400" dirty="0">
                <a:hlinkClick r:id="rId8"/>
              </a:rPr>
              <a:t>블링</a:t>
            </a:r>
            <a:r>
              <a:rPr lang="en-US" altLang="ko-KR" sz="1400" dirty="0">
                <a:hlinkClick r:id="rId8"/>
              </a:rPr>
              <a:t>]</a:t>
            </a:r>
            <a:endParaRPr lang="en-US" altLang="ko-KR" sz="1400" dirty="0"/>
          </a:p>
          <a:p>
            <a:pPr marL="285750" indent="-285750">
              <a:lnSpc>
                <a:spcPts val="212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인플루언서</a:t>
            </a:r>
            <a:r>
              <a:rPr lang="ko-KR" altLang="en-US" sz="1400" dirty="0"/>
              <a:t> 마케팅용 플랫폼</a:t>
            </a:r>
            <a:endParaRPr lang="en-US" altLang="ko-KR" sz="1400" dirty="0"/>
          </a:p>
          <a:p>
            <a:pPr marL="285750" indent="-285750">
              <a:lnSpc>
                <a:spcPts val="212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광고 단가</a:t>
            </a:r>
            <a:r>
              <a:rPr lang="en-US" altLang="ko-KR" sz="1400" dirty="0"/>
              <a:t>,</a:t>
            </a:r>
            <a:r>
              <a:rPr lang="ko-KR" altLang="en-US" sz="1400" dirty="0"/>
              <a:t> 시청자 분석에 초점</a:t>
            </a:r>
          </a:p>
        </p:txBody>
      </p:sp>
    </p:spTree>
    <p:extLst>
      <p:ext uri="{BB962C8B-B14F-4D97-AF65-F5344CB8AC3E}">
        <p14:creationId xmlns:p14="http://schemas.microsoft.com/office/powerpoint/2010/main" val="19877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5C169F-698D-FE4D-B023-7B469243E845}"/>
              </a:ext>
            </a:extLst>
          </p:cNvPr>
          <p:cNvSpPr/>
          <p:nvPr/>
        </p:nvSpPr>
        <p:spPr>
          <a:xfrm>
            <a:off x="0" y="35269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857980-B017-1F47-AD83-9ED86ADE0153}"/>
              </a:ext>
            </a:extLst>
          </p:cNvPr>
          <p:cNvSpPr/>
          <p:nvPr/>
        </p:nvSpPr>
        <p:spPr>
          <a:xfrm>
            <a:off x="0" y="1815733"/>
            <a:ext cx="12192000" cy="219165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EAAA1-038C-5C47-982C-3EA344AF8053}"/>
              </a:ext>
            </a:extLst>
          </p:cNvPr>
          <p:cNvSpPr txBox="1"/>
          <p:nvPr/>
        </p:nvSpPr>
        <p:spPr>
          <a:xfrm>
            <a:off x="0" y="24254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~</a:t>
            </a:r>
            <a:r>
              <a:rPr lang="ko-KR" altLang="en-US" dirty="0" err="1">
                <a:solidFill>
                  <a:schemeClr val="bg1"/>
                </a:solidFill>
              </a:rPr>
              <a:t>시연시간</a:t>
            </a:r>
            <a:r>
              <a:rPr lang="en-US" altLang="ko-KR" dirty="0">
                <a:solidFill>
                  <a:schemeClr val="bg1"/>
                </a:solidFill>
              </a:rPr>
              <a:t>~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주제 </a:t>
            </a: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시연시간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시연 이후 섹션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pt1 </a:t>
            </a:r>
            <a:r>
              <a:rPr lang="ko-KR" altLang="en-US" dirty="0" err="1">
                <a:solidFill>
                  <a:schemeClr val="bg1"/>
                </a:solidFill>
              </a:rPr>
              <a:t>크롤링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pt2 DB -&gt; pt3 Flask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2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083C3E-CAD9-4BD4-B962-20A9740C997E}"/>
              </a:ext>
            </a:extLst>
          </p:cNvPr>
          <p:cNvSpPr txBox="1"/>
          <p:nvPr/>
        </p:nvSpPr>
        <p:spPr>
          <a:xfrm>
            <a:off x="4075440" y="1945749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주간 브리핑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D1742-B4A5-4BBC-BCA1-96ED869F8AF8}"/>
              </a:ext>
            </a:extLst>
          </p:cNvPr>
          <p:cNvSpPr txBox="1"/>
          <p:nvPr/>
        </p:nvSpPr>
        <p:spPr>
          <a:xfrm>
            <a:off x="6572489" y="4771246"/>
            <a:ext cx="471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[main page]</a:t>
            </a:r>
            <a:endParaRPr lang="ko-KR" altLang="en-US" sz="1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C196F1-A40B-1148-B84A-F79112CCAD7D}"/>
              </a:ext>
            </a:extLst>
          </p:cNvPr>
          <p:cNvCxnSpPr>
            <a:cxnSpLocks/>
          </p:cNvCxnSpPr>
          <p:nvPr/>
        </p:nvCxnSpPr>
        <p:spPr>
          <a:xfrm flipH="1">
            <a:off x="3271237" y="3958558"/>
            <a:ext cx="953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B2B462C-A23A-6340-AFD3-7B3225B12DB5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271236" y="5866743"/>
            <a:ext cx="804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A20BF25-5213-2D49-8B45-D171F407EBED}"/>
              </a:ext>
            </a:extLst>
          </p:cNvPr>
          <p:cNvCxnSpPr>
            <a:cxnSpLocks/>
          </p:cNvCxnSpPr>
          <p:nvPr/>
        </p:nvCxnSpPr>
        <p:spPr>
          <a:xfrm flipH="1">
            <a:off x="3271235" y="2130415"/>
            <a:ext cx="953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374DEA-809C-5044-BD69-1823421AB54D}"/>
              </a:ext>
            </a:extLst>
          </p:cNvPr>
          <p:cNvSpPr txBox="1"/>
          <p:nvPr/>
        </p:nvSpPr>
        <p:spPr>
          <a:xfrm>
            <a:off x="10239702" y="110859"/>
            <a:ext cx="145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DesignSample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995783-6ADB-2D42-A533-D5FBAF2893BB}"/>
              </a:ext>
            </a:extLst>
          </p:cNvPr>
          <p:cNvSpPr txBox="1"/>
          <p:nvPr/>
        </p:nvSpPr>
        <p:spPr>
          <a:xfrm>
            <a:off x="4075440" y="3773892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채널 랭킹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ACD78E-AA8C-9447-B6B9-783BF51B1EDA}"/>
              </a:ext>
            </a:extLst>
          </p:cNvPr>
          <p:cNvSpPr txBox="1"/>
          <p:nvPr/>
        </p:nvSpPr>
        <p:spPr>
          <a:xfrm>
            <a:off x="4075440" y="5405078"/>
            <a:ext cx="2133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산업 단위로</a:t>
            </a:r>
            <a:endParaRPr lang="en-US" altLang="ko-KR" dirty="0"/>
          </a:p>
          <a:p>
            <a:pPr algn="ctr"/>
            <a:r>
              <a:rPr lang="ko-KR" altLang="en-US" dirty="0"/>
              <a:t>댓글 키워드 분석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Wordcloud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D8F40C-B6EA-8247-BF3B-AD883EDF8E14}"/>
              </a:ext>
            </a:extLst>
          </p:cNvPr>
          <p:cNvSpPr/>
          <p:nvPr/>
        </p:nvSpPr>
        <p:spPr>
          <a:xfrm>
            <a:off x="0" y="0"/>
            <a:ext cx="29218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5E89B9-D119-A442-AD7C-3968695FCA2A}"/>
              </a:ext>
            </a:extLst>
          </p:cNvPr>
          <p:cNvSpPr/>
          <p:nvPr/>
        </p:nvSpPr>
        <p:spPr>
          <a:xfrm>
            <a:off x="11899820" y="0"/>
            <a:ext cx="29218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45CEF-E211-3642-80DE-21E7CCA99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36" y="1458156"/>
            <a:ext cx="3006247" cy="3429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113A3C-10ED-3E40-AB1F-BFA33FB12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7" y="0"/>
            <a:ext cx="3302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8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90E5B0A0-9BFB-A84C-9F31-9BFDDD87AE56}"/>
              </a:ext>
            </a:extLst>
          </p:cNvPr>
          <p:cNvSpPr/>
          <p:nvPr/>
        </p:nvSpPr>
        <p:spPr>
          <a:xfrm>
            <a:off x="4660563" y="2753522"/>
            <a:ext cx="1481362" cy="14780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ctr"/>
          <a:lstStyle/>
          <a:p>
            <a:pPr algn="ctr"/>
            <a:r>
              <a:rPr kumimoji="1" lang="ko-KR" altLang="en-US" dirty="0" err="1">
                <a:solidFill>
                  <a:schemeClr val="bg2">
                    <a:lumMod val="25000"/>
                  </a:schemeClr>
                </a:solidFill>
              </a:rPr>
              <a:t>리팩토링</a:t>
            </a:r>
            <a:endParaRPr kumimoji="1"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Crontab</a:t>
            </a:r>
            <a:endParaRPr kumimoji="1"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A6C8D6-B083-C943-8A06-C83498DBCE1E}"/>
              </a:ext>
            </a:extLst>
          </p:cNvPr>
          <p:cNvSpPr/>
          <p:nvPr/>
        </p:nvSpPr>
        <p:spPr>
          <a:xfrm>
            <a:off x="0" y="0"/>
            <a:ext cx="12192000" cy="219165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602BFD-F0E9-6C41-AC88-51ECAFC02849}"/>
              </a:ext>
            </a:extLst>
          </p:cNvPr>
          <p:cNvSpPr txBox="1"/>
          <p:nvPr/>
        </p:nvSpPr>
        <p:spPr>
          <a:xfrm>
            <a:off x="0" y="6096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프로세스 소개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6709B5-64ED-CE41-A06C-CCFB1286CBD4}"/>
              </a:ext>
            </a:extLst>
          </p:cNvPr>
          <p:cNvSpPr/>
          <p:nvPr/>
        </p:nvSpPr>
        <p:spPr>
          <a:xfrm>
            <a:off x="671242" y="3550997"/>
            <a:ext cx="1984865" cy="198486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</a:rPr>
              <a:t>Step 1.</a:t>
            </a:r>
          </a:p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Crawler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7CEBA6-A4C1-4340-A0DC-B04B380E211C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2656107" y="4543430"/>
            <a:ext cx="760271" cy="111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1662CA0-8D6B-024E-BD5E-129DD79008D4}"/>
              </a:ext>
            </a:extLst>
          </p:cNvPr>
          <p:cNvSpPr/>
          <p:nvPr/>
        </p:nvSpPr>
        <p:spPr>
          <a:xfrm>
            <a:off x="3416378" y="3552114"/>
            <a:ext cx="1984866" cy="1984866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ctr"/>
          <a:lstStyle/>
          <a:p>
            <a:pPr algn="ctr"/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</a:rPr>
              <a:t>Step 2.</a:t>
            </a:r>
          </a:p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DB &amp;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kumimoji="1"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Report Draft </a:t>
            </a:r>
            <a:endParaRPr kumimoji="1"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B61CFA4-D7B8-2B49-99A4-D048512FE441}"/>
              </a:ext>
            </a:extLst>
          </p:cNvPr>
          <p:cNvSpPr/>
          <p:nvPr/>
        </p:nvSpPr>
        <p:spPr>
          <a:xfrm>
            <a:off x="6645610" y="3550997"/>
            <a:ext cx="1984865" cy="198486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Reply</a:t>
            </a:r>
          </a:p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Analysis</a:t>
            </a:r>
          </a:p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(NLP)</a:t>
            </a:r>
            <a:endParaRPr kumimoji="1"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6ECBFA7-82B9-B84F-A0A5-AE21609535AA}"/>
              </a:ext>
            </a:extLst>
          </p:cNvPr>
          <p:cNvSpPr/>
          <p:nvPr/>
        </p:nvSpPr>
        <p:spPr>
          <a:xfrm>
            <a:off x="9637484" y="3550997"/>
            <a:ext cx="1984866" cy="1984866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And</a:t>
            </a:r>
          </a:p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More...</a:t>
            </a:r>
            <a:endParaRPr kumimoji="1"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89E74E0-EA31-A343-89E6-BE0797084CCE}"/>
              </a:ext>
            </a:extLst>
          </p:cNvPr>
          <p:cNvCxnSpPr>
            <a:cxnSpLocks/>
            <a:stCxn id="19" idx="6"/>
            <a:endCxn id="25" idx="2"/>
          </p:cNvCxnSpPr>
          <p:nvPr/>
        </p:nvCxnSpPr>
        <p:spPr>
          <a:xfrm flipV="1">
            <a:off x="5401244" y="4543430"/>
            <a:ext cx="1244366" cy="111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D1A1A3-C2FF-604B-B465-D5A9BAF995EC}"/>
              </a:ext>
            </a:extLst>
          </p:cNvPr>
          <p:cNvSpPr txBox="1"/>
          <p:nvPr/>
        </p:nvSpPr>
        <p:spPr>
          <a:xfrm>
            <a:off x="3666769" y="4958629"/>
            <a:ext cx="145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PowerBI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DFF250-BE83-E847-9F14-18C5D5212625}"/>
              </a:ext>
            </a:extLst>
          </p:cNvPr>
          <p:cNvSpPr/>
          <p:nvPr/>
        </p:nvSpPr>
        <p:spPr>
          <a:xfrm>
            <a:off x="8150539" y="3550997"/>
            <a:ext cx="1984865" cy="198486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Web</a:t>
            </a:r>
          </a:p>
          <a:p>
            <a:pPr algn="ctr"/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</a:rPr>
              <a:t>(Flask)</a:t>
            </a:r>
            <a:endParaRPr kumimoji="1"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83A8C3-E5DA-684E-9BF3-B1AC03CC502C}"/>
              </a:ext>
            </a:extLst>
          </p:cNvPr>
          <p:cNvSpPr txBox="1"/>
          <p:nvPr/>
        </p:nvSpPr>
        <p:spPr>
          <a:xfrm>
            <a:off x="671242" y="5535862"/>
            <a:ext cx="1984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/>
              <a:t>-    </a:t>
            </a:r>
            <a:r>
              <a:rPr lang="en-US" altLang="ko-KR" sz="1400" dirty="0" err="1"/>
              <a:t>Youtube</a:t>
            </a:r>
            <a:r>
              <a:rPr lang="en-US" altLang="ko-KR" sz="1400" dirty="0"/>
              <a:t> DATA API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제작완료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일별 수집 진행 중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158F1A-94EA-364E-9519-36CA3E776E7D}"/>
              </a:ext>
            </a:extLst>
          </p:cNvPr>
          <p:cNvSpPr txBox="1"/>
          <p:nvPr/>
        </p:nvSpPr>
        <p:spPr>
          <a:xfrm>
            <a:off x="3530911" y="5535862"/>
            <a:ext cx="2611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DB Setting, </a:t>
            </a:r>
            <a:r>
              <a:rPr lang="ko-KR" altLang="en-US" sz="1400" dirty="0"/>
              <a:t>정리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리포트 초안 제작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리팩토링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크롤링</a:t>
            </a:r>
            <a:r>
              <a:rPr lang="ko-KR" altLang="en-US" sz="1400" dirty="0"/>
              <a:t> 자동화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4D7044-4C47-794C-85DA-37F1DF628AE1}"/>
              </a:ext>
            </a:extLst>
          </p:cNvPr>
          <p:cNvSpPr txBox="1"/>
          <p:nvPr/>
        </p:nvSpPr>
        <p:spPr>
          <a:xfrm>
            <a:off x="8006239" y="5607094"/>
            <a:ext cx="2611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댓글 분석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웹 페이지 제작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F8C514-8504-EB4E-B378-CF518EBD22AC}"/>
              </a:ext>
            </a:extLst>
          </p:cNvPr>
          <p:cNvSpPr txBox="1"/>
          <p:nvPr/>
        </p:nvSpPr>
        <p:spPr>
          <a:xfrm>
            <a:off x="2576837" y="1002824"/>
            <a:ext cx="7038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크롤러</a:t>
            </a:r>
            <a:r>
              <a:rPr lang="ko-KR" altLang="en-US" sz="1400" dirty="0">
                <a:solidFill>
                  <a:schemeClr val="bg1"/>
                </a:solidFill>
              </a:rPr>
              <a:t> 제작 </a:t>
            </a:r>
            <a:r>
              <a:rPr lang="en-US" altLang="ko-KR" sz="1400" dirty="0">
                <a:solidFill>
                  <a:schemeClr val="bg1"/>
                </a:solidFill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DB </a:t>
            </a:r>
            <a:r>
              <a:rPr lang="ko-KR" altLang="en-US" sz="1400" dirty="0">
                <a:solidFill>
                  <a:schemeClr val="bg1"/>
                </a:solidFill>
              </a:rPr>
              <a:t>정리 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 리포트 초안 제작 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크롤링</a:t>
            </a:r>
            <a:r>
              <a:rPr lang="ko-KR" altLang="en-US" sz="1400" dirty="0">
                <a:solidFill>
                  <a:schemeClr val="bg1"/>
                </a:solidFill>
              </a:rPr>
              <a:t> 자동화</a:t>
            </a:r>
            <a:r>
              <a:rPr lang="en-US" altLang="ko-KR" sz="1400" dirty="0">
                <a:solidFill>
                  <a:schemeClr val="bg1"/>
                </a:solidFill>
              </a:rPr>
              <a:t>-&gt;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NLP/Web/And More…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B3BFC182-8DFC-7C4F-95C4-78008AC1D792}"/>
              </a:ext>
            </a:extLst>
          </p:cNvPr>
          <p:cNvSpPr/>
          <p:nvPr/>
        </p:nvSpPr>
        <p:spPr>
          <a:xfrm>
            <a:off x="2960913" y="2542235"/>
            <a:ext cx="3454400" cy="4160011"/>
          </a:xfrm>
          <a:prstGeom prst="roundRect">
            <a:avLst>
              <a:gd name="adj" fmla="val 7365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182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96DB89F-51A0-814D-9232-5504A236F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4" y="3527699"/>
            <a:ext cx="3743538" cy="2199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62515C-924A-6B45-B5ED-5AE980B5E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671" y="601172"/>
            <a:ext cx="3743538" cy="21338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7611CA-409E-DC43-914A-105E0D126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82" y="623254"/>
            <a:ext cx="3239769" cy="2089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2E308C-FF3C-E143-A148-A3409B7B4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24" y="587133"/>
            <a:ext cx="3743538" cy="216189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90165F-CC36-004F-86F2-8FBE6E795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671" y="3458534"/>
            <a:ext cx="3743538" cy="2798294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239163-B35A-874F-A6AA-758E651120B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286293" y="2749025"/>
            <a:ext cx="0" cy="778674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dash"/>
            <a:headEnd type="oval" w="lg" len="lg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1A48022-3ECA-B84D-897D-F39E2C36B7C7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4158062" y="1668079"/>
            <a:ext cx="297420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dash"/>
            <a:headEnd type="oval" w="lg" len="lg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254D4C3-243F-AA47-B0A6-1AA28C8103C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9864440" y="2734987"/>
            <a:ext cx="0" cy="723547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dash"/>
            <a:headEnd type="oval" w="lg" len="lg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AC018DE-68F8-DD44-A034-567D6B4CF71F}"/>
              </a:ext>
            </a:extLst>
          </p:cNvPr>
          <p:cNvSpPr txBox="1"/>
          <p:nvPr/>
        </p:nvSpPr>
        <p:spPr>
          <a:xfrm>
            <a:off x="2751163" y="2327460"/>
            <a:ext cx="128272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메인 페이지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C9650D-C4C6-7D42-9814-A0CA3F66BB67}"/>
              </a:ext>
            </a:extLst>
          </p:cNvPr>
          <p:cNvSpPr txBox="1"/>
          <p:nvPr/>
        </p:nvSpPr>
        <p:spPr>
          <a:xfrm>
            <a:off x="1180060" y="5920926"/>
            <a:ext cx="221246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채널 통계</a:t>
            </a:r>
            <a:endParaRPr lang="en-US" altLang="ko-KR" sz="1600" dirty="0"/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총 조회수</a:t>
            </a:r>
            <a:r>
              <a:rPr lang="en-US" altLang="ko-KR" sz="1600" dirty="0"/>
              <a:t>,</a:t>
            </a:r>
            <a:r>
              <a:rPr lang="ko-KR" altLang="en-US" sz="1600" dirty="0"/>
              <a:t> 가입일 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B28A08-1D96-774F-A081-4B1AAF39D6AA}"/>
              </a:ext>
            </a:extLst>
          </p:cNvPr>
          <p:cNvSpPr txBox="1"/>
          <p:nvPr/>
        </p:nvSpPr>
        <p:spPr>
          <a:xfrm>
            <a:off x="5572664" y="2845974"/>
            <a:ext cx="100540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재생목록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C1DFE0-53F5-844F-ABF8-B7ED34102223}"/>
              </a:ext>
            </a:extLst>
          </p:cNvPr>
          <p:cNvSpPr txBox="1"/>
          <p:nvPr/>
        </p:nvSpPr>
        <p:spPr>
          <a:xfrm>
            <a:off x="8535387" y="2845974"/>
            <a:ext cx="265810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재생목록 내 동영상 리스트</a:t>
            </a: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561BE1F-2CA1-DF4F-996E-B89AE21B0FF2}"/>
              </a:ext>
            </a:extLst>
          </p:cNvPr>
          <p:cNvSpPr/>
          <p:nvPr/>
        </p:nvSpPr>
        <p:spPr>
          <a:xfrm>
            <a:off x="2751163" y="4630070"/>
            <a:ext cx="1282723" cy="914387"/>
          </a:xfrm>
          <a:prstGeom prst="roundRect">
            <a:avLst>
              <a:gd name="adj" fmla="val 7365"/>
            </a:avLst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F06A5AFD-5154-6545-835C-F05D97894DAC}"/>
              </a:ext>
            </a:extLst>
          </p:cNvPr>
          <p:cNvSpPr/>
          <p:nvPr/>
        </p:nvSpPr>
        <p:spPr>
          <a:xfrm>
            <a:off x="4480709" y="979727"/>
            <a:ext cx="3200028" cy="1347729"/>
          </a:xfrm>
          <a:prstGeom prst="roundRect">
            <a:avLst>
              <a:gd name="adj" fmla="val 7365"/>
            </a:avLst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0339745-BAE6-C245-8AA9-1B830E71EC85}"/>
              </a:ext>
            </a:extLst>
          </p:cNvPr>
          <p:cNvSpPr/>
          <p:nvPr/>
        </p:nvSpPr>
        <p:spPr>
          <a:xfrm>
            <a:off x="10589803" y="950712"/>
            <a:ext cx="1146406" cy="1240946"/>
          </a:xfrm>
          <a:prstGeom prst="roundRect">
            <a:avLst>
              <a:gd name="adj" fmla="val 7365"/>
            </a:avLst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A43B8802-45BF-2F40-80F7-5022653DCB5E}"/>
              </a:ext>
            </a:extLst>
          </p:cNvPr>
          <p:cNvSpPr/>
          <p:nvPr/>
        </p:nvSpPr>
        <p:spPr>
          <a:xfrm>
            <a:off x="7962183" y="3458534"/>
            <a:ext cx="3774021" cy="1069920"/>
          </a:xfrm>
          <a:prstGeom prst="roundRect">
            <a:avLst>
              <a:gd name="adj" fmla="val 7365"/>
            </a:avLst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3C91022-6DD5-A94B-8076-195557ABA8AF}"/>
              </a:ext>
            </a:extLst>
          </p:cNvPr>
          <p:cNvSpPr/>
          <p:nvPr/>
        </p:nvSpPr>
        <p:spPr>
          <a:xfrm>
            <a:off x="7962182" y="4609725"/>
            <a:ext cx="3774021" cy="1647101"/>
          </a:xfrm>
          <a:prstGeom prst="roundRect">
            <a:avLst>
              <a:gd name="adj" fmla="val 7365"/>
            </a:avLst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0D27C2-AF24-BB4A-AC4C-B7EA9C4130B4}"/>
              </a:ext>
            </a:extLst>
          </p:cNvPr>
          <p:cNvSpPr txBox="1"/>
          <p:nvPr/>
        </p:nvSpPr>
        <p:spPr>
          <a:xfrm>
            <a:off x="8734963" y="6167147"/>
            <a:ext cx="225895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동영상 별 통계 </a:t>
            </a:r>
            <a:r>
              <a:rPr lang="en-US" altLang="ko-KR" sz="1600" dirty="0"/>
              <a:t>+</a:t>
            </a:r>
            <a:r>
              <a:rPr lang="ko-KR" altLang="en-US" sz="1600" dirty="0"/>
              <a:t> 댓글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3A27543-C89D-5A46-95F1-5695374757F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695251" y="1668079"/>
            <a:ext cx="297420" cy="1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dash"/>
            <a:headEnd type="oval" w="lg" len="lg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5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0620CC-3CC9-4410-AB62-8BCA7BEB3938}"/>
              </a:ext>
            </a:extLst>
          </p:cNvPr>
          <p:cNvSpPr txBox="1"/>
          <p:nvPr/>
        </p:nvSpPr>
        <p:spPr>
          <a:xfrm>
            <a:off x="0" y="207157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 수집 및 </a:t>
            </a:r>
            <a:r>
              <a:rPr lang="en-US" altLang="ko-KR" dirty="0"/>
              <a:t>DB </a:t>
            </a:r>
            <a:r>
              <a:rPr lang="ko-KR" altLang="en-US" dirty="0"/>
              <a:t>구축 진행사항</a:t>
            </a:r>
          </a:p>
        </p:txBody>
      </p:sp>
    </p:spTree>
    <p:extLst>
      <p:ext uri="{BB962C8B-B14F-4D97-AF65-F5344CB8AC3E}">
        <p14:creationId xmlns:p14="http://schemas.microsoft.com/office/powerpoint/2010/main" val="32816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244B8EA-2F3E-5449-A9FE-37D1FDFB7D49}"/>
              </a:ext>
            </a:extLst>
          </p:cNvPr>
          <p:cNvSpPr/>
          <p:nvPr/>
        </p:nvSpPr>
        <p:spPr>
          <a:xfrm>
            <a:off x="7898075" y="3573061"/>
            <a:ext cx="1240283" cy="3494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0FC3FFD-C1AE-ED4B-8315-36B3A0500B5E}"/>
              </a:ext>
            </a:extLst>
          </p:cNvPr>
          <p:cNvSpPr/>
          <p:nvPr/>
        </p:nvSpPr>
        <p:spPr>
          <a:xfrm>
            <a:off x="10047753" y="2368130"/>
            <a:ext cx="1240283" cy="3494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A35B932-056C-A045-A427-17E58ABA9077}"/>
              </a:ext>
            </a:extLst>
          </p:cNvPr>
          <p:cNvSpPr/>
          <p:nvPr/>
        </p:nvSpPr>
        <p:spPr>
          <a:xfrm>
            <a:off x="7926551" y="2374801"/>
            <a:ext cx="1240283" cy="349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065814B-CDB1-8C48-B072-D567BBEFFF6F}"/>
              </a:ext>
            </a:extLst>
          </p:cNvPr>
          <p:cNvSpPr/>
          <p:nvPr/>
        </p:nvSpPr>
        <p:spPr>
          <a:xfrm>
            <a:off x="5743717" y="2724300"/>
            <a:ext cx="1240283" cy="349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4CD738F-3DA8-A841-BCBF-E92090AFC779}"/>
              </a:ext>
            </a:extLst>
          </p:cNvPr>
          <p:cNvSpPr/>
          <p:nvPr/>
        </p:nvSpPr>
        <p:spPr>
          <a:xfrm>
            <a:off x="1378876" y="2418074"/>
            <a:ext cx="1240283" cy="349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8853FB-2A9B-4378-ADA8-28833D23B0CD}"/>
              </a:ext>
            </a:extLst>
          </p:cNvPr>
          <p:cNvSpPr/>
          <p:nvPr/>
        </p:nvSpPr>
        <p:spPr>
          <a:xfrm>
            <a:off x="3402513" y="2301171"/>
            <a:ext cx="1647263" cy="1703268"/>
          </a:xfrm>
          <a:prstGeom prst="roundRect">
            <a:avLst>
              <a:gd name="adj" fmla="val 24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AD7CF4B-93BB-44D0-BD81-FBD6482CA586}"/>
              </a:ext>
            </a:extLst>
          </p:cNvPr>
          <p:cNvSpPr/>
          <p:nvPr/>
        </p:nvSpPr>
        <p:spPr>
          <a:xfrm>
            <a:off x="5559147" y="2310598"/>
            <a:ext cx="1647263" cy="1693841"/>
          </a:xfrm>
          <a:prstGeom prst="roundRect">
            <a:avLst>
              <a:gd name="adj" fmla="val 24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D42DDAA-DFE8-154D-95D9-C7EB44B425CD}"/>
              </a:ext>
            </a:extLst>
          </p:cNvPr>
          <p:cNvSpPr/>
          <p:nvPr/>
        </p:nvSpPr>
        <p:spPr>
          <a:xfrm>
            <a:off x="3619374" y="3371624"/>
            <a:ext cx="1240283" cy="3494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FD88DC0-5D71-4846-905E-98B56550B321}"/>
              </a:ext>
            </a:extLst>
          </p:cNvPr>
          <p:cNvSpPr/>
          <p:nvPr/>
        </p:nvSpPr>
        <p:spPr>
          <a:xfrm>
            <a:off x="5744196" y="2389584"/>
            <a:ext cx="1240283" cy="3494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E6684B-6949-F34A-A2BE-5309EF6D16C8}"/>
              </a:ext>
            </a:extLst>
          </p:cNvPr>
          <p:cNvSpPr/>
          <p:nvPr/>
        </p:nvSpPr>
        <p:spPr>
          <a:xfrm>
            <a:off x="3623970" y="2424258"/>
            <a:ext cx="1240283" cy="3494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72E43-C284-4520-A8AA-0EA9B2334209}"/>
              </a:ext>
            </a:extLst>
          </p:cNvPr>
          <p:cNvSpPr txBox="1"/>
          <p:nvPr/>
        </p:nvSpPr>
        <p:spPr>
          <a:xfrm>
            <a:off x="1476687" y="2438936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Channel ID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8B76-38CF-4023-AC4F-69DAD06A6E56}"/>
              </a:ext>
            </a:extLst>
          </p:cNvPr>
          <p:cNvSpPr txBox="1"/>
          <p:nvPr/>
        </p:nvSpPr>
        <p:spPr>
          <a:xfrm>
            <a:off x="1345189" y="1154057"/>
            <a:ext cx="1305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* </a:t>
            </a:r>
            <a:r>
              <a:rPr lang="en-US" altLang="ko-KR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OAUTH </a:t>
            </a:r>
            <a:r>
              <a:rPr lang="ko-KR" altLang="en-US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인증필요</a:t>
            </a: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5040FB85-1D79-4CB6-B0F2-550DDE5E66B0}"/>
              </a:ext>
            </a:extLst>
          </p:cNvPr>
          <p:cNvSpPr/>
          <p:nvPr/>
        </p:nvSpPr>
        <p:spPr>
          <a:xfrm>
            <a:off x="1187781" y="1605122"/>
            <a:ext cx="1973521" cy="5441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E26E37-DFD7-4DF2-B2C1-4457DAB299CF}"/>
              </a:ext>
            </a:extLst>
          </p:cNvPr>
          <p:cNvSpPr txBox="1"/>
          <p:nvPr/>
        </p:nvSpPr>
        <p:spPr>
          <a:xfrm>
            <a:off x="1252560" y="1728470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SUBSCRIPTION</a:t>
            </a:r>
            <a:endParaRPr lang="ko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49EA6557-908D-4518-A4E5-458DF40FC60B}"/>
              </a:ext>
            </a:extLst>
          </p:cNvPr>
          <p:cNvSpPr/>
          <p:nvPr/>
        </p:nvSpPr>
        <p:spPr>
          <a:xfrm>
            <a:off x="3402513" y="1614548"/>
            <a:ext cx="1973521" cy="5441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A2DE9C-3404-4D35-BFBC-EEC264E0596D}"/>
              </a:ext>
            </a:extLst>
          </p:cNvPr>
          <p:cNvSpPr txBox="1"/>
          <p:nvPr/>
        </p:nvSpPr>
        <p:spPr>
          <a:xfrm>
            <a:off x="3696383" y="1728470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CHANNEL</a:t>
            </a:r>
            <a:endParaRPr lang="ko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7ACBDB22-55F1-4241-AD60-5AFE5193A282}"/>
              </a:ext>
            </a:extLst>
          </p:cNvPr>
          <p:cNvSpPr/>
          <p:nvPr/>
        </p:nvSpPr>
        <p:spPr>
          <a:xfrm>
            <a:off x="5537974" y="1614548"/>
            <a:ext cx="1973521" cy="5441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B35EC-A343-4054-90CF-79E7E975C911}"/>
              </a:ext>
            </a:extLst>
          </p:cNvPr>
          <p:cNvSpPr txBox="1"/>
          <p:nvPr/>
        </p:nvSpPr>
        <p:spPr>
          <a:xfrm>
            <a:off x="5916685" y="1728470"/>
            <a:ext cx="1083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PLAYLIST</a:t>
            </a:r>
            <a:endParaRPr lang="ko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A6FE1A46-1E14-4F3D-B7B7-5BADE66517DF}"/>
              </a:ext>
            </a:extLst>
          </p:cNvPr>
          <p:cNvSpPr/>
          <p:nvPr/>
        </p:nvSpPr>
        <p:spPr>
          <a:xfrm>
            <a:off x="7673435" y="1614548"/>
            <a:ext cx="1973521" cy="5441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F2C8EB-8028-4C8F-BF53-1800FD090BE4}"/>
              </a:ext>
            </a:extLst>
          </p:cNvPr>
          <p:cNvSpPr txBox="1"/>
          <p:nvPr/>
        </p:nvSpPr>
        <p:spPr>
          <a:xfrm>
            <a:off x="8139062" y="1728470"/>
            <a:ext cx="791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VIDEO</a:t>
            </a:r>
            <a:endParaRPr lang="ko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95BCB44B-B51C-46E3-900F-BD5B3374212D}"/>
              </a:ext>
            </a:extLst>
          </p:cNvPr>
          <p:cNvSpPr/>
          <p:nvPr/>
        </p:nvSpPr>
        <p:spPr>
          <a:xfrm>
            <a:off x="9821355" y="1614548"/>
            <a:ext cx="1973521" cy="5441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6EEAC7-55B2-40CA-9DE0-4F4216F5001E}"/>
              </a:ext>
            </a:extLst>
          </p:cNvPr>
          <p:cNvSpPr txBox="1"/>
          <p:nvPr/>
        </p:nvSpPr>
        <p:spPr>
          <a:xfrm>
            <a:off x="10112583" y="1728470"/>
            <a:ext cx="1217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COMMENT</a:t>
            </a:r>
            <a:endParaRPr lang="ko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A205F4-A8EB-4BB4-A7B8-A6A3DCB5733A}"/>
              </a:ext>
            </a:extLst>
          </p:cNvPr>
          <p:cNvSpPr txBox="1"/>
          <p:nvPr/>
        </p:nvSpPr>
        <p:spPr>
          <a:xfrm>
            <a:off x="3556120" y="1144258"/>
            <a:ext cx="1197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* </a:t>
            </a:r>
            <a:r>
              <a:rPr lang="en-US" altLang="ko-KR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 Key</a:t>
            </a:r>
            <a:r>
              <a:rPr lang="ko-KR" altLang="en-US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 가능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0200413-6F24-4A31-B284-AC9AA9717911}"/>
              </a:ext>
            </a:extLst>
          </p:cNvPr>
          <p:cNvSpPr/>
          <p:nvPr/>
        </p:nvSpPr>
        <p:spPr>
          <a:xfrm>
            <a:off x="1187781" y="2301171"/>
            <a:ext cx="1647263" cy="1703268"/>
          </a:xfrm>
          <a:prstGeom prst="roundRect">
            <a:avLst>
              <a:gd name="adj" fmla="val 24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D2A27-F7FB-4B72-8BFC-9CAD08A0E898}"/>
              </a:ext>
            </a:extLst>
          </p:cNvPr>
          <p:cNvSpPr txBox="1"/>
          <p:nvPr/>
        </p:nvSpPr>
        <p:spPr>
          <a:xfrm>
            <a:off x="3650366" y="2361648"/>
            <a:ext cx="1183337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[Channel ID]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전체조회수</a:t>
            </a:r>
            <a:endParaRPr lang="en-US" altLang="ko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구독자</a:t>
            </a:r>
            <a:endParaRPr lang="en-US" altLang="ko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Playlist ID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0A814D-B1E2-43C1-A375-C4A9705DF03D}"/>
              </a:ext>
            </a:extLst>
          </p:cNvPr>
          <p:cNvSpPr txBox="1"/>
          <p:nvPr/>
        </p:nvSpPr>
        <p:spPr>
          <a:xfrm>
            <a:off x="5808654" y="2348532"/>
            <a:ext cx="1093376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[Playlist ID]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Video ID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52D42BA-3F4E-444F-949D-338866C8C121}"/>
              </a:ext>
            </a:extLst>
          </p:cNvPr>
          <p:cNvSpPr/>
          <p:nvPr/>
        </p:nvSpPr>
        <p:spPr>
          <a:xfrm>
            <a:off x="7703077" y="2310598"/>
            <a:ext cx="1647263" cy="1693841"/>
          </a:xfrm>
          <a:prstGeom prst="roundRect">
            <a:avLst>
              <a:gd name="adj" fmla="val 24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1821141-4455-4089-97B8-854251117592}"/>
              </a:ext>
            </a:extLst>
          </p:cNvPr>
          <p:cNvSpPr/>
          <p:nvPr/>
        </p:nvSpPr>
        <p:spPr>
          <a:xfrm>
            <a:off x="9848456" y="2310598"/>
            <a:ext cx="1647263" cy="1693841"/>
          </a:xfrm>
          <a:prstGeom prst="roundRect">
            <a:avLst>
              <a:gd name="adj" fmla="val 24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FEBDBD-A2B2-4C76-B673-04092E73E00D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>
            <a:off x="2547814" y="2592825"/>
            <a:ext cx="1076156" cy="618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74FBB21-C69F-4C20-8C83-E759B0E51AC5}"/>
              </a:ext>
            </a:extLst>
          </p:cNvPr>
          <p:cNvSpPr/>
          <p:nvPr/>
        </p:nvSpPr>
        <p:spPr>
          <a:xfrm>
            <a:off x="1188030" y="4209476"/>
            <a:ext cx="1647263" cy="1261314"/>
          </a:xfrm>
          <a:prstGeom prst="roundRect">
            <a:avLst>
              <a:gd name="adj" fmla="val 243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2AEBF1-B479-4326-A574-BC3375A9D08F}"/>
              </a:ext>
            </a:extLst>
          </p:cNvPr>
          <p:cNvSpPr txBox="1"/>
          <p:nvPr/>
        </p:nvSpPr>
        <p:spPr>
          <a:xfrm>
            <a:off x="1239862" y="4275580"/>
            <a:ext cx="1531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Dimension Table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AED18F5-4D33-4BE6-8566-D46F112C176A}"/>
              </a:ext>
            </a:extLst>
          </p:cNvPr>
          <p:cNvSpPr txBox="1"/>
          <p:nvPr/>
        </p:nvSpPr>
        <p:spPr>
          <a:xfrm>
            <a:off x="1527925" y="4761454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Channel ID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194E643A-50D9-40F1-AFB3-F992535B093C}"/>
              </a:ext>
            </a:extLst>
          </p:cNvPr>
          <p:cNvSpPr/>
          <p:nvPr/>
        </p:nvSpPr>
        <p:spPr>
          <a:xfrm>
            <a:off x="3402513" y="4200051"/>
            <a:ext cx="1647263" cy="1276920"/>
          </a:xfrm>
          <a:prstGeom prst="roundRect">
            <a:avLst>
              <a:gd name="adj" fmla="val 24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671D8-6647-4158-A3A7-FEFBC6739A07}"/>
              </a:ext>
            </a:extLst>
          </p:cNvPr>
          <p:cNvSpPr txBox="1"/>
          <p:nvPr/>
        </p:nvSpPr>
        <p:spPr>
          <a:xfrm>
            <a:off x="3757464" y="4275580"/>
            <a:ext cx="987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Fact Table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0FA3B9-8590-4EB4-AFDE-44705E3A87FA}"/>
              </a:ext>
            </a:extLst>
          </p:cNvPr>
          <p:cNvSpPr txBox="1"/>
          <p:nvPr/>
        </p:nvSpPr>
        <p:spPr>
          <a:xfrm>
            <a:off x="3729287" y="4576775"/>
            <a:ext cx="105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Timestamp</a:t>
            </a:r>
          </a:p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Channel ID</a:t>
            </a:r>
          </a:p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View</a:t>
            </a:r>
          </a:p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Subscription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26239CB-38B4-4BC5-AB25-1097266C082D}"/>
              </a:ext>
            </a:extLst>
          </p:cNvPr>
          <p:cNvSpPr/>
          <p:nvPr/>
        </p:nvSpPr>
        <p:spPr>
          <a:xfrm>
            <a:off x="3415885" y="5533947"/>
            <a:ext cx="1647263" cy="913986"/>
          </a:xfrm>
          <a:prstGeom prst="roundRect">
            <a:avLst>
              <a:gd name="adj" fmla="val 243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2A8B25-2CAF-4AC9-803E-3EBDE657EC72}"/>
              </a:ext>
            </a:extLst>
          </p:cNvPr>
          <p:cNvSpPr txBox="1"/>
          <p:nvPr/>
        </p:nvSpPr>
        <p:spPr>
          <a:xfrm>
            <a:off x="3460389" y="5612105"/>
            <a:ext cx="1531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Dimension Table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7A6F8B-0B7C-4F8E-9F15-51D67EE46CA0}"/>
              </a:ext>
            </a:extLst>
          </p:cNvPr>
          <p:cNvSpPr txBox="1"/>
          <p:nvPr/>
        </p:nvSpPr>
        <p:spPr>
          <a:xfrm>
            <a:off x="3793803" y="5921417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Playlist ID</a:t>
            </a:r>
          </a:p>
          <a:p>
            <a:pPr algn="ctr"/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리스트</a:t>
            </a:r>
            <a:endParaRPr lang="en-US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6BFB508-1923-4FAA-9EB7-C0865121FE2F}"/>
              </a:ext>
            </a:extLst>
          </p:cNvPr>
          <p:cNvSpPr/>
          <p:nvPr/>
        </p:nvSpPr>
        <p:spPr>
          <a:xfrm>
            <a:off x="5559147" y="4210671"/>
            <a:ext cx="1647263" cy="1260119"/>
          </a:xfrm>
          <a:prstGeom prst="roundRect">
            <a:avLst>
              <a:gd name="adj" fmla="val 243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09EE211-E160-4A47-BA68-7F30A1D612C6}"/>
              </a:ext>
            </a:extLst>
          </p:cNvPr>
          <p:cNvSpPr txBox="1"/>
          <p:nvPr/>
        </p:nvSpPr>
        <p:spPr>
          <a:xfrm>
            <a:off x="5617023" y="4275580"/>
            <a:ext cx="1531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Dimension Table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5A71D30-8EA2-4A13-873E-17E2F4DF6020}"/>
              </a:ext>
            </a:extLst>
          </p:cNvPr>
          <p:cNvSpPr txBox="1"/>
          <p:nvPr/>
        </p:nvSpPr>
        <p:spPr>
          <a:xfrm>
            <a:off x="5988289" y="466610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Video ID</a:t>
            </a:r>
          </a:p>
          <a:p>
            <a:pPr algn="ctr"/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리스트</a:t>
            </a:r>
            <a:endParaRPr lang="en-US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62FB7119-9F2E-4A25-9012-848D39798736}"/>
              </a:ext>
            </a:extLst>
          </p:cNvPr>
          <p:cNvSpPr/>
          <p:nvPr/>
        </p:nvSpPr>
        <p:spPr>
          <a:xfrm>
            <a:off x="7722213" y="4200051"/>
            <a:ext cx="1647263" cy="1276920"/>
          </a:xfrm>
          <a:prstGeom prst="roundRect">
            <a:avLst>
              <a:gd name="adj" fmla="val 24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553883-35F6-497C-9C87-4E0A800386D7}"/>
              </a:ext>
            </a:extLst>
          </p:cNvPr>
          <p:cNvSpPr txBox="1"/>
          <p:nvPr/>
        </p:nvSpPr>
        <p:spPr>
          <a:xfrm>
            <a:off x="8077164" y="4275580"/>
            <a:ext cx="987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Fact Table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C7877F3-06CC-4688-9DEB-29493D248E6C}"/>
              </a:ext>
            </a:extLst>
          </p:cNvPr>
          <p:cNvSpPr txBox="1"/>
          <p:nvPr/>
        </p:nvSpPr>
        <p:spPr>
          <a:xfrm>
            <a:off x="8093264" y="4498397"/>
            <a:ext cx="9617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Timestamp</a:t>
            </a:r>
          </a:p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Video ID</a:t>
            </a:r>
          </a:p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View</a:t>
            </a:r>
          </a:p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Like</a:t>
            </a:r>
          </a:p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Comment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D80FFAE9-F7A2-4754-AB07-164F1B6D0013}"/>
              </a:ext>
            </a:extLst>
          </p:cNvPr>
          <p:cNvSpPr/>
          <p:nvPr/>
        </p:nvSpPr>
        <p:spPr>
          <a:xfrm>
            <a:off x="7735585" y="5533947"/>
            <a:ext cx="1647263" cy="913986"/>
          </a:xfrm>
          <a:prstGeom prst="roundRect">
            <a:avLst>
              <a:gd name="adj" fmla="val 243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57C70AC-60A1-4777-B482-617CDE20AF41}"/>
              </a:ext>
            </a:extLst>
          </p:cNvPr>
          <p:cNvSpPr txBox="1"/>
          <p:nvPr/>
        </p:nvSpPr>
        <p:spPr>
          <a:xfrm>
            <a:off x="7770662" y="5612105"/>
            <a:ext cx="15315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Dimension Table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305DD78-3E77-4069-849C-60B0E32D73AB}"/>
              </a:ext>
            </a:extLst>
          </p:cNvPr>
          <p:cNvSpPr txBox="1"/>
          <p:nvPr/>
        </p:nvSpPr>
        <p:spPr>
          <a:xfrm>
            <a:off x="8036469" y="5921417"/>
            <a:ext cx="107593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Comment ID</a:t>
            </a:r>
          </a:p>
          <a:p>
            <a:pPr algn="ctr"/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리스트</a:t>
            </a:r>
            <a:endParaRPr lang="en-US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E469AF8E-B144-4D7D-8260-6CCD6733804F}"/>
              </a:ext>
            </a:extLst>
          </p:cNvPr>
          <p:cNvSpPr/>
          <p:nvPr/>
        </p:nvSpPr>
        <p:spPr>
          <a:xfrm>
            <a:off x="9868367" y="4200051"/>
            <a:ext cx="1647263" cy="1276920"/>
          </a:xfrm>
          <a:prstGeom prst="roundRect">
            <a:avLst>
              <a:gd name="adj" fmla="val 24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1AB77A5-AF7E-47CD-97AF-0A06FFD42D86}"/>
              </a:ext>
            </a:extLst>
          </p:cNvPr>
          <p:cNvSpPr txBox="1"/>
          <p:nvPr/>
        </p:nvSpPr>
        <p:spPr>
          <a:xfrm>
            <a:off x="10223318" y="4275580"/>
            <a:ext cx="987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Fact Table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ED13788-2F92-4CAF-9245-93BAE0E5E41F}"/>
              </a:ext>
            </a:extLst>
          </p:cNvPr>
          <p:cNvSpPr txBox="1"/>
          <p:nvPr/>
        </p:nvSpPr>
        <p:spPr>
          <a:xfrm>
            <a:off x="10211129" y="4669120"/>
            <a:ext cx="961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Timestamp</a:t>
            </a:r>
          </a:p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Comment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B7537A7-7B67-44EB-9342-FB7A7AE5F7D8}"/>
              </a:ext>
            </a:extLst>
          </p:cNvPr>
          <p:cNvSpPr/>
          <p:nvPr/>
        </p:nvSpPr>
        <p:spPr>
          <a:xfrm>
            <a:off x="9880188" y="5533947"/>
            <a:ext cx="1647263" cy="913986"/>
          </a:xfrm>
          <a:prstGeom prst="roundRect">
            <a:avLst>
              <a:gd name="adj" fmla="val 243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4344B5E-E0BF-457B-928D-F7DF2CE297A6}"/>
              </a:ext>
            </a:extLst>
          </p:cNvPr>
          <p:cNvSpPr txBox="1"/>
          <p:nvPr/>
        </p:nvSpPr>
        <p:spPr>
          <a:xfrm>
            <a:off x="9915265" y="5612105"/>
            <a:ext cx="153151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Dimension Table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47E3B93-CBCA-4F84-A6C8-E946E23F21AC}"/>
              </a:ext>
            </a:extLst>
          </p:cNvPr>
          <p:cNvSpPr txBox="1"/>
          <p:nvPr/>
        </p:nvSpPr>
        <p:spPr>
          <a:xfrm>
            <a:off x="10363815" y="5921417"/>
            <a:ext cx="71045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User ID</a:t>
            </a:r>
          </a:p>
          <a:p>
            <a:pPr algn="ctr"/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리스트</a:t>
            </a:r>
            <a:endParaRPr lang="en-US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DEB4B0FE-FE15-4F42-A801-FB0D3F098EE8}"/>
              </a:ext>
            </a:extLst>
          </p:cNvPr>
          <p:cNvSpPr/>
          <p:nvPr/>
        </p:nvSpPr>
        <p:spPr>
          <a:xfrm>
            <a:off x="543758" y="2311708"/>
            <a:ext cx="430373" cy="1703268"/>
          </a:xfrm>
          <a:prstGeom prst="roundRect">
            <a:avLst>
              <a:gd name="adj" fmla="val 243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 Medium" pitchFamily="2" charset="-127"/>
              </a:rPr>
              <a:t>수집정보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BC4A05F-3329-4FE5-835F-978565605E3E}"/>
              </a:ext>
            </a:extLst>
          </p:cNvPr>
          <p:cNvSpPr/>
          <p:nvPr/>
        </p:nvSpPr>
        <p:spPr>
          <a:xfrm>
            <a:off x="556678" y="4219228"/>
            <a:ext cx="430373" cy="2263418"/>
          </a:xfrm>
          <a:prstGeom prst="roundRect">
            <a:avLst>
              <a:gd name="adj" fmla="val 243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KoPubWorldDotum Medium" pitchFamily="2" charset="-127"/>
              </a:rPr>
              <a:t>생성테이블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B480825-EB5B-4FC0-BB7F-919491C62A91}"/>
              </a:ext>
            </a:extLst>
          </p:cNvPr>
          <p:cNvCxnSpPr>
            <a:cxnSpLocks/>
          </p:cNvCxnSpPr>
          <p:nvPr/>
        </p:nvCxnSpPr>
        <p:spPr>
          <a:xfrm>
            <a:off x="3233394" y="1614548"/>
            <a:ext cx="0" cy="48680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55">
            <a:extLst>
              <a:ext uri="{FF2B5EF4-FFF2-40B4-BE49-F238E27FC236}">
                <a16:creationId xmlns:a16="http://schemas.microsoft.com/office/drawing/2014/main" id="{49BDC28E-A98C-4B44-99E7-D18A2A39570A}"/>
              </a:ext>
            </a:extLst>
          </p:cNvPr>
          <p:cNvCxnSpPr>
            <a:cxnSpLocks/>
            <a:stCxn id="80" idx="3"/>
            <a:endCxn id="94" idx="1"/>
          </p:cNvCxnSpPr>
          <p:nvPr/>
        </p:nvCxnSpPr>
        <p:spPr>
          <a:xfrm flipV="1">
            <a:off x="4859657" y="2564334"/>
            <a:ext cx="884539" cy="98204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55">
            <a:extLst>
              <a:ext uri="{FF2B5EF4-FFF2-40B4-BE49-F238E27FC236}">
                <a16:creationId xmlns:a16="http://schemas.microsoft.com/office/drawing/2014/main" id="{AEF64D2F-8E24-D749-B5A2-E806CBEAC547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6984000" y="2557210"/>
            <a:ext cx="942551" cy="34184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55">
            <a:extLst>
              <a:ext uri="{FF2B5EF4-FFF2-40B4-BE49-F238E27FC236}">
                <a16:creationId xmlns:a16="http://schemas.microsoft.com/office/drawing/2014/main" id="{FD1685D5-C121-7444-9B70-2B5CE83EDDEA}"/>
              </a:ext>
            </a:extLst>
          </p:cNvPr>
          <p:cNvCxnSpPr>
            <a:cxnSpLocks/>
            <a:stCxn id="103" idx="3"/>
            <a:endCxn id="105" idx="1"/>
          </p:cNvCxnSpPr>
          <p:nvPr/>
        </p:nvCxnSpPr>
        <p:spPr>
          <a:xfrm flipV="1">
            <a:off x="9138358" y="2542880"/>
            <a:ext cx="909395" cy="120493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3C8B22-28DC-4EA0-B25A-F8355C39F07F}"/>
              </a:ext>
            </a:extLst>
          </p:cNvPr>
          <p:cNvSpPr txBox="1"/>
          <p:nvPr/>
        </p:nvSpPr>
        <p:spPr>
          <a:xfrm>
            <a:off x="7926551" y="2371087"/>
            <a:ext cx="1211807" cy="154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[Video ID]</a:t>
            </a:r>
          </a:p>
          <a:p>
            <a:pPr algn="ctr">
              <a:lnSpc>
                <a:spcPts val="2280"/>
              </a:lnSpc>
            </a:pPr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조회수</a:t>
            </a:r>
            <a:endParaRPr lang="en-US" altLang="ko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>
              <a:lnSpc>
                <a:spcPts val="2280"/>
              </a:lnSpc>
            </a:pPr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좋아요</a:t>
            </a:r>
            <a:endParaRPr lang="en-US" altLang="ko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>
              <a:lnSpc>
                <a:spcPts val="2280"/>
              </a:lnSpc>
            </a:pPr>
            <a:r>
              <a:rPr lang="ko-KR" altLang="en-US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댓글수</a:t>
            </a:r>
            <a:endParaRPr lang="en-US" altLang="ko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>
              <a:lnSpc>
                <a:spcPts val="2280"/>
              </a:lnSpc>
            </a:pP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Comment ID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03A3D6-3CF8-4143-8A87-E48298C7C055}"/>
              </a:ext>
            </a:extLst>
          </p:cNvPr>
          <p:cNvSpPr txBox="1"/>
          <p:nvPr/>
        </p:nvSpPr>
        <p:spPr>
          <a:xfrm>
            <a:off x="10005887" y="2310598"/>
            <a:ext cx="1324017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[Comment ID]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댓글</a:t>
            </a:r>
          </a:p>
        </p:txBody>
      </p:sp>
    </p:spTree>
    <p:extLst>
      <p:ext uri="{BB962C8B-B14F-4D97-AF65-F5344CB8AC3E}">
        <p14:creationId xmlns:p14="http://schemas.microsoft.com/office/powerpoint/2010/main" val="339162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422</Words>
  <Application>Microsoft Macintosh PowerPoint</Application>
  <PresentationFormat>와이드스크린</PresentationFormat>
  <Paragraphs>146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KOPUBWORLDDOTUM MEDIUM</vt:lpstr>
      <vt:lpstr>S-Core Dream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홍상윤</dc:creator>
  <cp:lastModifiedBy>Jeong hyun Ko</cp:lastModifiedBy>
  <cp:revision>32</cp:revision>
  <dcterms:created xsi:type="dcterms:W3CDTF">2021-05-20T09:35:11Z</dcterms:created>
  <dcterms:modified xsi:type="dcterms:W3CDTF">2021-07-19T13:05:10Z</dcterms:modified>
</cp:coreProperties>
</file>